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2" r:id="rId4"/>
    <p:sldId id="279" r:id="rId5"/>
    <p:sldId id="267" r:id="rId6"/>
    <p:sldId id="273" r:id="rId7"/>
    <p:sldId id="268" r:id="rId8"/>
    <p:sldId id="271" r:id="rId9"/>
    <p:sldId id="274" r:id="rId10"/>
    <p:sldId id="275" r:id="rId11"/>
    <p:sldId id="281" r:id="rId12"/>
    <p:sldId id="283" r:id="rId13"/>
    <p:sldId id="284" r:id="rId14"/>
    <p:sldId id="280" r:id="rId15"/>
    <p:sldId id="264" r:id="rId16"/>
    <p:sldId id="257" r:id="rId17"/>
    <p:sldId id="265" r:id="rId18"/>
    <p:sldId id="258" r:id="rId19"/>
    <p:sldId id="270" r:id="rId20"/>
    <p:sldId id="287" r:id="rId21"/>
    <p:sldId id="282" r:id="rId2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791" autoAdjust="0"/>
    <p:restoredTop sz="94660"/>
  </p:normalViewPr>
  <p:slideViewPr>
    <p:cSldViewPr showGuides="1">
      <p:cViewPr varScale="1">
        <p:scale>
          <a:sx n="85" d="100"/>
          <a:sy n="85" d="100"/>
        </p:scale>
        <p:origin x="108" y="12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499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722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918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882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89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11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48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06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78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70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8FC5-D02D-47BA-85C5-F81C6D05F633}" type="datetimeFigureOut">
              <a:rPr lang="en-GB" smtClean="0"/>
              <a:t>04/11/2016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53519-E0EC-45A6-B8A1-7FEEE281B5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74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5771964" y="4005064"/>
            <a:ext cx="4644516" cy="2304256"/>
          </a:xfrm>
        </p:spPr>
        <p:txBody>
          <a:bodyPr>
            <a:noAutofit/>
          </a:bodyPr>
          <a:lstStyle/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Etienne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Cheynet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Jasna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Bogunović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Jakobsen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Jonas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Snæbjörnsson</a:t>
            </a:r>
            <a:r>
              <a:rPr lang="en-US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endParaRPr lang="en-US" baseline="30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6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University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Stavanger, Norway</a:t>
            </a:r>
          </a:p>
          <a:p>
            <a:pPr algn="r"/>
            <a:r>
              <a:rPr lang="en-US" sz="1600" baseline="30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Reykjavik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University, Iceland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800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911424" y="548680"/>
            <a:ext cx="10369152" cy="1591975"/>
          </a:xfrm>
        </p:spPr>
        <p:txBody>
          <a:bodyPr>
            <a:normAutofit/>
          </a:bodyPr>
          <a:lstStyle/>
          <a:p>
            <a:r>
              <a:rPr lang="nb-NO" sz="48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 </a:t>
            </a:r>
            <a:r>
              <a:rPr lang="nb-NO" sz="4800" b="1" dirty="0" err="1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nb-NO" sz="48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</a:t>
            </a:r>
            <a:r>
              <a:rPr lang="nb-NO" sz="4800" b="1" dirty="0" err="1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nb-NO" sz="48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sz="4800" b="1" dirty="0" err="1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Lysefjord</a:t>
            </a:r>
            <a:r>
              <a:rPr lang="nb-NO" sz="48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Bridge</a:t>
            </a:r>
            <a:endParaRPr lang="en-US" sz="4800" b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04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6" y="1556792"/>
            <a:ext cx="11662919" cy="5045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en-GB" sz="2800" dirty="0" smtClean="0">
                    <a:latin typeface="+mn-lt"/>
                  </a:rPr>
                  <a:t>Turbulence intensity ratio (</a:t>
                </a:r>
                <a14:m>
                  <m:oMath xmlns:m="http://schemas.openxmlformats.org/officeDocument/2006/math"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&lt;0.5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nb-NO" sz="2800" i="1">
                        <a:latin typeface="Cambria Math" panose="02040503050406030204" pitchFamily="18" charset="0"/>
                      </a:rPr>
                      <m:t>&lt;0.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  <a:blipFill rotWithShape="0">
                <a:blip r:embed="rId3"/>
                <a:stretch>
                  <a:fillRect t="-1363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37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12" y="1081498"/>
            <a:ext cx="2426384" cy="11121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466" y="951006"/>
            <a:ext cx="7626178" cy="573250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932204" y="1012996"/>
            <a:ext cx="3888433" cy="5188312"/>
            <a:chOff x="6312024" y="1012996"/>
            <a:chExt cx="3888433" cy="5188312"/>
          </a:xfrm>
        </p:grpSpPr>
        <p:sp>
          <p:nvSpPr>
            <p:cNvPr id="9" name="Rectangle 8"/>
            <p:cNvSpPr/>
            <p:nvPr/>
          </p:nvSpPr>
          <p:spPr>
            <a:xfrm>
              <a:off x="6312024" y="1012996"/>
              <a:ext cx="3888432" cy="1299880"/>
            </a:xfrm>
            <a:prstGeom prst="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rgbClr val="C00000"/>
                  </a:solidFill>
                </a:rPr>
                <a:t>stationary ?</a:t>
              </a:r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12025" y="2978452"/>
              <a:ext cx="3888432" cy="1278640"/>
            </a:xfrm>
            <a:prstGeom prst="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15363" y="4922668"/>
              <a:ext cx="3885093" cy="1278640"/>
            </a:xfrm>
            <a:prstGeom prst="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676790" y="274914"/>
                <a:ext cx="10838420" cy="576064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en-GB" sz="2800" dirty="0" smtClean="0">
                    <a:latin typeface="+mn-lt"/>
                  </a:rPr>
                  <a:t>Probabilistic description of integral time scales </a:t>
                </a:r>
                <a:r>
                  <a:rPr lang="nb-NO" sz="2800" dirty="0" smtClean="0">
                    <a:latin typeface="+mn-lt"/>
                  </a:rPr>
                  <a:t>(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nb-NO" sz="28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52</m:t>
                    </m:r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b-NO" sz="2800" dirty="0">
                    <a:latin typeface="+mn-lt"/>
                  </a:rPr>
                  <a:t> samples</a:t>
                </a:r>
                <a:r>
                  <a:rPr lang="nb-NO" sz="2800" dirty="0" smtClean="0">
                    <a:latin typeface="+mn-lt"/>
                  </a:rPr>
                  <a:t>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6790" y="274914"/>
                <a:ext cx="10838420" cy="576064"/>
              </a:xfrm>
              <a:blipFill rotWithShape="0">
                <a:blip r:embed="rId4"/>
                <a:stretch>
                  <a:fillRect t="-5263" b="-2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/>
          <p:cNvGrpSpPr/>
          <p:nvPr/>
        </p:nvGrpSpPr>
        <p:grpSpPr>
          <a:xfrm>
            <a:off x="1775520" y="1916832"/>
            <a:ext cx="1692188" cy="981400"/>
            <a:chOff x="1775520" y="1916832"/>
            <a:chExt cx="1692188" cy="981400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2531604" y="1916832"/>
              <a:ext cx="0" cy="61206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775520" y="2528900"/>
              <a:ext cx="1692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err="1" smtClean="0"/>
                <a:t>Autocovariance</a:t>
              </a:r>
              <a:endParaRPr lang="en-GB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3352" y="3500644"/>
            <a:ext cx="2751950" cy="1688607"/>
            <a:chOff x="263352" y="3500644"/>
            <a:chExt cx="2751950" cy="1688607"/>
          </a:xfrm>
        </p:grpSpPr>
        <p:sp>
          <p:nvSpPr>
            <p:cNvPr id="16" name="TextBox 15"/>
            <p:cNvSpPr txBox="1"/>
            <p:nvPr/>
          </p:nvSpPr>
          <p:spPr>
            <a:xfrm>
              <a:off x="263352" y="3500644"/>
              <a:ext cx="27519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With Taylor’s hypothesis of frozen turbulence:</a:t>
              </a:r>
              <a:endParaRPr lang="en-GB" dirty="0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371364" y="4077072"/>
              <a:ext cx="1296144" cy="1112179"/>
              <a:chOff x="389366" y="4257092"/>
              <a:chExt cx="1296144" cy="1112179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5584"/>
              <a:stretch/>
            </p:blipFill>
            <p:spPr>
              <a:xfrm>
                <a:off x="389366" y="4257092"/>
                <a:ext cx="954106" cy="1112179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847" r="86246" b="32017"/>
              <a:stretch/>
            </p:blipFill>
            <p:spPr>
              <a:xfrm>
                <a:off x="1351793" y="4719425"/>
                <a:ext cx="333717" cy="3240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4931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7" y="1448780"/>
            <a:ext cx="11852131" cy="51539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2"/>
              <p:cNvSpPr txBox="1">
                <a:spLocks/>
              </p:cNvSpPr>
              <p:nvPr/>
            </p:nvSpPr>
            <p:spPr>
              <a:xfrm>
                <a:off x="-888776" y="-135396"/>
                <a:ext cx="13429492" cy="111612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800" dirty="0" smtClean="0">
                    <a:latin typeface="+mn-lt"/>
                  </a:rPr>
                  <a:t>Integral length scales (</a:t>
                </a:r>
                <a14:m>
                  <m:oMath xmlns:m="http://schemas.openxmlformats.org/officeDocument/2006/math">
                    <m:r>
                      <a:rPr lang="nb-NO" sz="280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80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80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nb-NO" sz="2800" i="1" smtClean="0">
                        <a:latin typeface="Cambria Math" panose="02040503050406030204" pitchFamily="18" charset="0"/>
                      </a:rPr>
                      <m:t>00 </m:t>
                    </m:r>
                    <m:r>
                      <a:rPr lang="nb-NO" sz="280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,</a:t>
                </a:r>
                <a14:m>
                  <m:oMath xmlns:m="http://schemas.openxmlformats.org/officeDocument/2006/math">
                    <m:r>
                      <a:rPr lang="nb-NO" sz="280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nb-NO" sz="280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nb-NO" sz="28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nb-NO" sz="2800" i="1" smtClean="0">
                        <a:latin typeface="Cambria Math" panose="02040503050406030204" pitchFamily="18" charset="0"/>
                      </a:rPr>
                      <m:t>00 </m:t>
                    </m:r>
                    <m:r>
                      <a:rPr lang="nb-NO" sz="280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, and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acc>
                    <m:r>
                      <a:rPr lang="nb-NO" sz="2800" i="1">
                        <a:latin typeface="Cambria Math" panose="02040503050406030204" pitchFamily="18" charset="0"/>
                      </a:rPr>
                      <m:t>&gt;10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 smtClean="0"/>
                  <a:t>m/s</a:t>
                </a:r>
                <a:r>
                  <a:rPr lang="en-GB" sz="2800" dirty="0" smtClean="0">
                    <a:latin typeface="+mn-lt"/>
                  </a:rPr>
                  <a:t>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6" name="Tit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88776" y="-135396"/>
                <a:ext cx="13429492" cy="111612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69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3" y="1564555"/>
            <a:ext cx="11603745" cy="5030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-888776" y="-135396"/>
                <a:ext cx="13429492" cy="1116124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en-GB" sz="2800" dirty="0" smtClean="0">
                    <a:latin typeface="+mn-lt"/>
                  </a:rPr>
                  <a:t>Integral length scales (</a:t>
                </a:r>
                <a14:m>
                  <m:oMath xmlns:m="http://schemas.openxmlformats.org/officeDocument/2006/math"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&lt;300 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,</a:t>
                </a:r>
                <a14:m>
                  <m:oMath xmlns:m="http://schemas.openxmlformats.org/officeDocument/2006/math">
                    <m:r>
                      <a:rPr lang="nb-NO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nb-NO" sz="28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100 </m:t>
                    </m:r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, and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acc>
                    <m:r>
                      <a:rPr lang="nb-NO" sz="2800" i="1">
                        <a:latin typeface="Cambria Math" panose="02040503050406030204" pitchFamily="18" charset="0"/>
                      </a:rPr>
                      <m:t>&gt;10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 smtClean="0"/>
                  <a:t>m/s</a:t>
                </a:r>
                <a:r>
                  <a:rPr lang="en-GB" sz="2800" dirty="0" smtClean="0">
                    <a:latin typeface="+mn-lt"/>
                  </a:rPr>
                  <a:t>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-888776" y="-135396"/>
                <a:ext cx="13429492" cy="1116124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421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1239892"/>
            <a:ext cx="7971988" cy="5074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nb-NO" sz="2800" dirty="0" smtClean="0">
                    <a:latin typeface="+mn-lt"/>
                  </a:rPr>
                  <a:t>Wind </a:t>
                </a:r>
                <a:r>
                  <a:rPr lang="nb-NO" sz="2800" dirty="0" err="1" smtClean="0">
                    <a:latin typeface="+mn-lt"/>
                  </a:rPr>
                  <a:t>coherence</a:t>
                </a:r>
                <a:r>
                  <a:rPr lang="nb-NO" sz="2800" dirty="0" smtClean="0">
                    <a:latin typeface="+mn-lt"/>
                  </a:rPr>
                  <a:t> (8 </a:t>
                </a:r>
                <a:r>
                  <a:rPr lang="nb-NO" sz="2800" dirty="0" err="1" smtClean="0">
                    <a:latin typeface="+mn-lt"/>
                  </a:rPr>
                  <a:t>m/s</a:t>
                </a:r>
                <a:r>
                  <a:rPr lang="nb-NO" sz="2800" dirty="0" smtClean="0">
                    <a:latin typeface="+mn-lt"/>
                  </a:rPr>
                  <a:t> &lt;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nb-NO" sz="2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nb-NO" sz="28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</m:acc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GB" sz="2800" dirty="0" smtClean="0">
                    <a:latin typeface="+mn-lt"/>
                  </a:rPr>
                  <a:t> &lt; 12 m/s)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  <a:blipFill rotWithShape="0">
                <a:blip r:embed="rId3"/>
                <a:stretch>
                  <a:fillRect t="-1363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34782" y="4513186"/>
                <a:ext cx="2353593" cy="665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sSub>
                          <m:sSubPr>
                            <m:ctrlPr>
                              <a:rPr lang="en-GB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nb-NO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sub>
                    </m:sSub>
                    <m:r>
                      <a:rPr lang="nb-NO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nb-NO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nb-NO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(−</m:t>
                    </m:r>
                    <m:f>
                      <m:fPr>
                        <m:ctrlPr>
                          <a:rPr lang="nb-NO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sSub>
                              <m:sSubPr>
                                <m:ctrlPr>
                                  <a:rPr lang="nb-NO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nb-NO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nb-NO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sub>
                          <m:sup>
                            <m: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sup>
                        </m:sSubSup>
                        <m:r>
                          <a:rPr lang="nb-NO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sSub>
                          <m:sSubPr>
                            <m:ctrlPr>
                              <a:rPr lang="nb-NO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nb-NO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b-NO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nb-NO" sz="2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b-NO" sz="20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nb-NO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2" y="4513186"/>
                <a:ext cx="2353593" cy="665823"/>
              </a:xfrm>
              <a:prstGeom prst="rect">
                <a:avLst/>
              </a:prstGeom>
              <a:blipFill rotWithShape="0">
                <a:blip r:embed="rId4"/>
                <a:stretch>
                  <a:fillRect r="-23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34782" y="5238451"/>
                <a:ext cx="2249014" cy="649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r>
                          <a:rPr lang="nb-NO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nb-NO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nb-NO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nb-NO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(−</m:t>
                    </m:r>
                    <m:f>
                      <m:fPr>
                        <m:ctrlPr>
                          <a:rPr lang="nb-NO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𝑤</m:t>
                            </m:r>
                          </m:sub>
                          <m:sup>
                            <m:r>
                              <a:rPr lang="nb-NO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sup>
                        </m:sSubSup>
                        <m:r>
                          <a:rPr lang="nb-NO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sSub>
                          <m:sSubPr>
                            <m:ctrlPr>
                              <a:rPr lang="nb-NO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b-NO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nb-NO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b-NO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nb-NO" sz="2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b-NO" sz="20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nb-NO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GB" sz="2000" dirty="0" smtClean="0"/>
                  <a:t>)</a:t>
                </a:r>
                <a:endParaRPr lang="en-GB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2" y="5238451"/>
                <a:ext cx="2249014" cy="649217"/>
              </a:xfrm>
              <a:prstGeom prst="rect">
                <a:avLst/>
              </a:prstGeom>
              <a:blipFill rotWithShape="0">
                <a:blip r:embed="rId5"/>
                <a:stretch>
                  <a:fillRect r="-24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34782" y="4113076"/>
            <a:ext cx="350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Co-coherence approximated by:</a:t>
            </a:r>
            <a:endParaRPr lang="en-GB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34782" y="1239892"/>
            <a:ext cx="3549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S-SW: 70 days of data -&gt; 70 samples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34782" y="1564500"/>
            <a:ext cx="359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N-NE: 39 days </a:t>
            </a:r>
            <a:r>
              <a:rPr lang="en-GB" dirty="0"/>
              <a:t> of </a:t>
            </a:r>
            <a:r>
              <a:rPr lang="en-GB" dirty="0" smtClean="0"/>
              <a:t>data</a:t>
            </a:r>
            <a:r>
              <a:rPr lang="en-GB" dirty="0"/>
              <a:t> -&gt; </a:t>
            </a:r>
            <a:r>
              <a:rPr lang="en-GB" dirty="0" smtClean="0"/>
              <a:t>39 </a:t>
            </a:r>
            <a:r>
              <a:rPr lang="en-GB" dirty="0"/>
              <a:t>samples</a:t>
            </a:r>
          </a:p>
        </p:txBody>
      </p:sp>
    </p:spTree>
    <p:extLst>
      <p:ext uri="{BB962C8B-B14F-4D97-AF65-F5344CB8AC3E}">
        <p14:creationId xmlns:p14="http://schemas.microsoft.com/office/powerpoint/2010/main" val="336283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02" y="1535864"/>
            <a:ext cx="11793065" cy="49679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37217" y="411605"/>
                <a:ext cx="117175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 smtClean="0"/>
                  <a:t>RMS of acceleration response of the Lysefjord Bridge for the year 2015 ( 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nb-NO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17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4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40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sz="2400" dirty="0" smtClean="0"/>
                  <a:t> samples)</a:t>
                </a:r>
                <a:endParaRPr lang="en-GB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17" y="411605"/>
                <a:ext cx="11717567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832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947428" y="2848100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majority of Traffic-induced vibrations are removed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589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62" y="1484784"/>
            <a:ext cx="11902276" cy="50610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37217" y="411605"/>
                <a:ext cx="117175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 smtClean="0"/>
                  <a:t>RMS of acceleration response of the Lysefjord Bridge for the year 2015 ( 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nb-NO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17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4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40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sz="2400" dirty="0" smtClean="0"/>
                  <a:t> samples)</a:t>
                </a:r>
                <a:endParaRPr lang="en-GB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17" y="411605"/>
                <a:ext cx="11717567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832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947428" y="2848100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majority of Traffic-induced vibrations are removed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31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37217" y="411605"/>
                <a:ext cx="117175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 smtClean="0"/>
                  <a:t>RMS of acceleration response of the Lysefjord Bridge for the year 2015 ( 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nb-NO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17</m:t>
                    </m:r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4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40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sz="2400" dirty="0" smtClean="0"/>
                  <a:t> samples)</a:t>
                </a:r>
                <a:endParaRPr lang="en-GB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17" y="411605"/>
                <a:ext cx="11717567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832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62" y="1484784"/>
            <a:ext cx="11902276" cy="506107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7428" y="2848100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majority of Traffic-induced vibrations are removed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92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31" y="1232756"/>
            <a:ext cx="11633537" cy="52333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9761" y="411605"/>
            <a:ext cx="10692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RMS of acceleration response of the Lysefjord Bridge for the year 2015 (</a:t>
            </a:r>
            <a:r>
              <a:rPr lang="nb-NO" sz="2400" dirty="0" smtClean="0"/>
              <a:t>data </a:t>
            </a:r>
            <a:r>
              <a:rPr lang="nb-NO" sz="2400" dirty="0" err="1" smtClean="0"/>
              <a:t>binning</a:t>
            </a:r>
            <a:r>
              <a:rPr lang="en-GB" sz="2400" dirty="0" smtClean="0"/>
              <a:t>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0251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71364" y="620688"/>
            <a:ext cx="4248472" cy="936104"/>
          </a:xfrm>
        </p:spPr>
        <p:txBody>
          <a:bodyPr>
            <a:noAutofit/>
          </a:bodyPr>
          <a:lstStyle/>
          <a:p>
            <a:r>
              <a:rPr lang="en-GB" sz="6000" dirty="0" smtClean="0"/>
              <a:t>Summary</a:t>
            </a:r>
            <a:endParaRPr lang="en-GB" sz="6000" dirty="0"/>
          </a:p>
        </p:txBody>
      </p:sp>
      <p:sp>
        <p:nvSpPr>
          <p:cNvPr id="6" name="ZoneTexte 5"/>
          <p:cNvSpPr txBox="1"/>
          <p:nvPr/>
        </p:nvSpPr>
        <p:spPr>
          <a:xfrm>
            <a:off x="1019436" y="1988840"/>
            <a:ext cx="10225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 smtClean="0"/>
              <a:t>1 year of wind data analysed:</a:t>
            </a:r>
            <a:endParaRPr lang="nb-NO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019436" y="2528900"/>
                <a:ext cx="914501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2000" dirty="0"/>
                  <a:t>Turbulence intensity much larger than for flat and homogeneous terrain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nb-NO" sz="2000" dirty="0"/>
                  <a:t>/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:r>
                  <a:rPr lang="nb-NO" sz="2000" dirty="0" smtClean="0"/>
                  <a:t>1  </a:t>
                </a:r>
                <a:r>
                  <a:rPr lang="nb-NO" sz="2000" dirty="0" smtClean="0">
                    <a:solidFill>
                      <a:srgbClr val="FF0000"/>
                    </a:solidFill>
                  </a:rPr>
                  <a:t>Different from </a:t>
                </a:r>
                <a:r>
                  <a:rPr lang="nb-NO" sz="2000" dirty="0">
                    <a:solidFill>
                      <a:srgbClr val="FF0000"/>
                    </a:solidFill>
                  </a:rPr>
                  <a:t>flat and homogeneous </a:t>
                </a:r>
                <a:r>
                  <a:rPr lang="nb-NO" sz="2000" dirty="0" smtClean="0">
                    <a:solidFill>
                      <a:srgbClr val="FF0000"/>
                    </a:solidFill>
                  </a:rPr>
                  <a:t>terrain (?)</a:t>
                </a:r>
                <a:endParaRPr lang="nb-NO" sz="2000" dirty="0">
                  <a:solidFill>
                    <a:srgbClr val="FF0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sz="2000" dirty="0"/>
                      <m:t>0.</m:t>
                    </m:r>
                    <m:r>
                      <a:rPr lang="nb-NO" sz="2000" i="1" dirty="0">
                        <a:latin typeface="Cambria Math" panose="02040503050406030204" pitchFamily="18" charset="0"/>
                      </a:rPr>
                      <m:t>6</m:t>
                    </m:r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nb-NO" sz="2000" dirty="0"/>
                  <a:t>/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:r>
                  <a:rPr lang="nb-NO" sz="2000" dirty="0" smtClean="0"/>
                  <a:t>0.4 </a:t>
                </a:r>
                <a:endParaRPr lang="nb-NO" sz="20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436" y="2528900"/>
                <a:ext cx="9145016" cy="1015663"/>
              </a:xfrm>
              <a:prstGeom prst="rect">
                <a:avLst/>
              </a:prstGeom>
              <a:blipFill rotWithShape="0">
                <a:blip r:embed="rId3"/>
                <a:stretch>
                  <a:fillRect l="-600" t="-3614" b="-10241"/>
                </a:stretch>
              </a:blipFill>
            </p:spPr>
            <p:txBody>
              <a:bodyPr/>
              <a:lstStyle/>
              <a:p>
                <a:r>
                  <a:rPr lang="nb-N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019436" y="3861048"/>
                <a:ext cx="9145016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nb-NO" sz="2000" dirty="0" smtClean="0"/>
                  <a:t>Large dispersion for integral length scales</a:t>
                </a:r>
                <a:endParaRPr lang="nb-NO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sz="2000" dirty="0"/>
                      <m:t>0.</m:t>
                    </m:r>
                    <m:r>
                      <a:rPr lang="nb-NO" sz="2000" b="0" i="1" dirty="0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nb-NO" sz="2000" dirty="0"/>
                  <a:t>/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:r>
                  <a:rPr lang="nb-NO" sz="2000" dirty="0" smtClean="0"/>
                  <a:t>0.7 </a:t>
                </a:r>
                <a:r>
                  <a:rPr lang="nb-NO" sz="2000" dirty="0">
                    <a:solidFill>
                      <a:srgbClr val="FF0000"/>
                    </a:solidFill>
                  </a:rPr>
                  <a:t>Different from flat and homogeneous </a:t>
                </a:r>
                <a:r>
                  <a:rPr lang="nb-NO" sz="2000" dirty="0" smtClean="0">
                    <a:solidFill>
                      <a:srgbClr val="FF0000"/>
                    </a:solidFill>
                  </a:rPr>
                  <a:t>terrain </a:t>
                </a:r>
                <a:r>
                  <a:rPr lang="nb-NO" sz="2000" dirty="0">
                    <a:solidFill>
                      <a:srgbClr val="FF0000"/>
                    </a:solidFill>
                  </a:rPr>
                  <a:t> (?)</a:t>
                </a:r>
                <a:endParaRPr lang="nb-NO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b-NO" sz="2000" dirty="0"/>
                      <m:t>0.</m:t>
                    </m:r>
                    <m:r>
                      <a:rPr lang="nb-NO" sz="2000" b="0" i="1" dirty="0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nb-NO" sz="2000" dirty="0"/>
                  <a:t>/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nb-NO" sz="2000" dirty="0"/>
                  <a:t> </a:t>
                </a:r>
                <a:r>
                  <a:rPr lang="nb-NO" sz="2000" dirty="0" smtClean="0"/>
                  <a:t>0.3 </a:t>
                </a:r>
                <a:r>
                  <a:rPr lang="nb-NO" sz="2000" dirty="0">
                    <a:solidFill>
                      <a:srgbClr val="FF0000"/>
                    </a:solidFill>
                  </a:rPr>
                  <a:t>Different from flat and </a:t>
                </a:r>
                <a:r>
                  <a:rPr lang="nb-NO" sz="2000">
                    <a:solidFill>
                      <a:srgbClr val="FF0000"/>
                    </a:solidFill>
                  </a:rPr>
                  <a:t>homogeneous </a:t>
                </a:r>
                <a:r>
                  <a:rPr lang="nb-NO" sz="2000" smtClean="0">
                    <a:solidFill>
                      <a:srgbClr val="FF0000"/>
                    </a:solidFill>
                  </a:rPr>
                  <a:t>terrain</a:t>
                </a:r>
                <a:r>
                  <a:rPr lang="nb-NO" sz="2000">
                    <a:solidFill>
                      <a:srgbClr val="FF0000"/>
                    </a:solidFill>
                  </a:rPr>
                  <a:t> </a:t>
                </a:r>
                <a:r>
                  <a:rPr lang="nb-NO" sz="2000" smtClean="0">
                    <a:solidFill>
                      <a:srgbClr val="FF0000"/>
                    </a:solidFill>
                  </a:rPr>
                  <a:t>(?)</a:t>
                </a:r>
                <a:endParaRPr lang="nb-NO" sz="2000" dirty="0">
                  <a:solidFill>
                    <a:srgbClr val="FF0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nb-NO" sz="2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436" y="3861048"/>
                <a:ext cx="9145016" cy="1323439"/>
              </a:xfrm>
              <a:prstGeom prst="rect">
                <a:avLst/>
              </a:prstGeom>
              <a:blipFill rotWithShape="0">
                <a:blip r:embed="rId4"/>
                <a:stretch>
                  <a:fillRect l="-600" t="-2304"/>
                </a:stretch>
              </a:blipFill>
            </p:spPr>
            <p:txBody>
              <a:bodyPr/>
              <a:lstStyle/>
              <a:p>
                <a:r>
                  <a:rPr lang="nb-N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1029474" y="5181724"/>
            <a:ext cx="9145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000" dirty="0" smtClean="0"/>
              <a:t>Coherence (N-NE) &gt; coherence (S-SW)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000" dirty="0" smtClean="0"/>
              <a:t>«Cosine rule» may be validated for S-SW flow but not for N-NE 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sz="2000" dirty="0" smtClean="0"/>
              <a:t>Bridge response (N-NE) &gt; </a:t>
            </a:r>
            <a:r>
              <a:rPr lang="nb-NO" sz="2000" dirty="0"/>
              <a:t>Bridge response </a:t>
            </a:r>
            <a:r>
              <a:rPr lang="nb-NO" sz="2000" dirty="0" smtClean="0"/>
              <a:t>(S-SW)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sz="2000" dirty="0"/>
          </a:p>
        </p:txBody>
      </p:sp>
    </p:spTree>
    <p:extLst>
      <p:ext uri="{BB962C8B-B14F-4D97-AF65-F5344CB8AC3E}">
        <p14:creationId xmlns:p14="http://schemas.microsoft.com/office/powerpoint/2010/main" val="237418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Challenges in modelling wind loads in fjords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3048000" y="196083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err="1" smtClean="0"/>
              <a:t>Solari</a:t>
            </a:r>
            <a:r>
              <a:rPr lang="en-US" b="1" dirty="0" smtClean="0"/>
              <a:t>, G., &amp; </a:t>
            </a:r>
            <a:r>
              <a:rPr lang="en-US" b="1" dirty="0" err="1" smtClean="0"/>
              <a:t>Piccardo</a:t>
            </a:r>
            <a:r>
              <a:rPr lang="en-US" b="1" dirty="0" smtClean="0"/>
              <a:t>, G</a:t>
            </a:r>
            <a:r>
              <a:rPr lang="en-US" dirty="0" smtClean="0"/>
              <a:t>. (2001). Probabilistic 3-D turbulence modeling for gust buffeting of structures. </a:t>
            </a:r>
            <a:r>
              <a:rPr lang="en-US" i="1" dirty="0" smtClean="0"/>
              <a:t>Probabilistic Engineering Mechanics</a:t>
            </a:r>
            <a:r>
              <a:rPr lang="en-US" dirty="0" smtClean="0"/>
              <a:t>, </a:t>
            </a:r>
            <a:r>
              <a:rPr lang="en-US" i="1" dirty="0" smtClean="0"/>
              <a:t>16</a:t>
            </a:r>
            <a:r>
              <a:rPr lang="en-US" dirty="0" smtClean="0"/>
              <a:t>(1), 73-86.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048000" y="323054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Hui, M. C. H., Larsen, A. X. H. F., &amp; Xiang, H. F. </a:t>
            </a:r>
            <a:r>
              <a:rPr lang="en-US" dirty="0"/>
              <a:t>(2009). Wind turbulence characteristics study at the Stonecutters Bridge site: </a:t>
            </a:r>
            <a:r>
              <a:rPr lang="en-US" dirty="0">
                <a:solidFill>
                  <a:srgbClr val="FF0000"/>
                </a:solidFill>
              </a:rPr>
              <a:t>Part I</a:t>
            </a:r>
            <a:r>
              <a:rPr lang="en-US" dirty="0"/>
              <a:t>—Mean wind and turbulence intensities. </a:t>
            </a:r>
            <a:r>
              <a:rPr lang="en-US" i="1" dirty="0"/>
              <a:t>Journal of Wind Engineering and Industrial Aerodynamics</a:t>
            </a:r>
            <a:r>
              <a:rPr lang="en-US" dirty="0"/>
              <a:t>, </a:t>
            </a:r>
            <a:r>
              <a:rPr lang="en-US" i="1" dirty="0"/>
              <a:t>97</a:t>
            </a:r>
            <a:r>
              <a:rPr lang="en-US" dirty="0"/>
              <a:t>(1), 22-36.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490681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Hui, M. C. H., Larsen, A., &amp; Xiang, H. F. </a:t>
            </a:r>
            <a:r>
              <a:rPr lang="en-US" dirty="0"/>
              <a:t>(2009). Wind turbulence characteristics study at the Stonecutters Bridge site: </a:t>
            </a:r>
            <a:r>
              <a:rPr lang="en-US" dirty="0">
                <a:solidFill>
                  <a:srgbClr val="FF0000"/>
                </a:solidFill>
              </a:rPr>
              <a:t>Part II: </a:t>
            </a:r>
            <a:r>
              <a:rPr lang="en-US" dirty="0"/>
              <a:t>Wind power spectra, integral length scales and coherences. </a:t>
            </a:r>
            <a:r>
              <a:rPr lang="en-US" i="1" dirty="0"/>
              <a:t>Journal of Wind Engineering and Industrial Aerodynamics</a:t>
            </a:r>
            <a:r>
              <a:rPr lang="en-US" dirty="0"/>
              <a:t>, </a:t>
            </a:r>
            <a:r>
              <a:rPr lang="en-US" i="1" dirty="0"/>
              <a:t>97</a:t>
            </a:r>
            <a:r>
              <a:rPr lang="en-US" dirty="0"/>
              <a:t>(1), 48-59.</a:t>
            </a:r>
          </a:p>
        </p:txBody>
      </p:sp>
    </p:spTree>
    <p:extLst>
      <p:ext uri="{BB962C8B-B14F-4D97-AF65-F5344CB8AC3E}">
        <p14:creationId xmlns:p14="http://schemas.microsoft.com/office/powerpoint/2010/main" val="222492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68108" y="4329100"/>
            <a:ext cx="4248472" cy="936104"/>
          </a:xfrm>
        </p:spPr>
        <p:txBody>
          <a:bodyPr>
            <a:noAutofit/>
          </a:bodyPr>
          <a:lstStyle/>
          <a:p>
            <a:r>
              <a:rPr lang="en-GB" sz="6000" dirty="0" smtClean="0"/>
              <a:t>Questions ?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28862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26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" b="3152"/>
          <a:stretch/>
        </p:blipFill>
        <p:spPr>
          <a:xfrm>
            <a:off x="1091444" y="34"/>
            <a:ext cx="10009112" cy="6862308"/>
          </a:xfrm>
          <a:prstGeom prst="rect">
            <a:avLst/>
          </a:prstGeom>
          <a:ln w="28575">
            <a:noFill/>
          </a:ln>
        </p:spPr>
      </p:pic>
      <p:grpSp>
        <p:nvGrpSpPr>
          <p:cNvPr id="12" name="Group 11"/>
          <p:cNvGrpSpPr/>
          <p:nvPr/>
        </p:nvGrpSpPr>
        <p:grpSpPr>
          <a:xfrm>
            <a:off x="4650508" y="3654735"/>
            <a:ext cx="681533" cy="714938"/>
            <a:chOff x="4650508" y="3654735"/>
            <a:chExt cx="681533" cy="714938"/>
          </a:xfrm>
        </p:grpSpPr>
        <p:grpSp>
          <p:nvGrpSpPr>
            <p:cNvPr id="9" name="Group 8"/>
            <p:cNvGrpSpPr/>
            <p:nvPr/>
          </p:nvGrpSpPr>
          <p:grpSpPr>
            <a:xfrm>
              <a:off x="4671738" y="3654735"/>
              <a:ext cx="574156" cy="383865"/>
              <a:chOff x="4671738" y="3654735"/>
              <a:chExt cx="574156" cy="38386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5140654" y="3655219"/>
                <a:ext cx="105240" cy="383381"/>
              </a:xfrm>
              <a:custGeom>
                <a:avLst/>
                <a:gdLst>
                  <a:gd name="connsiteX0" fmla="*/ 105240 w 105240"/>
                  <a:gd name="connsiteY0" fmla="*/ 383381 h 383381"/>
                  <a:gd name="connsiteX1" fmla="*/ 2846 w 105240"/>
                  <a:gd name="connsiteY1" fmla="*/ 261937 h 383381"/>
                  <a:gd name="connsiteX2" fmla="*/ 38565 w 105240"/>
                  <a:gd name="connsiteY2" fmla="*/ 0 h 38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240" h="383381">
                    <a:moveTo>
                      <a:pt x="105240" y="383381"/>
                    </a:moveTo>
                    <a:cubicBezTo>
                      <a:pt x="59599" y="354607"/>
                      <a:pt x="13958" y="325834"/>
                      <a:pt x="2846" y="261937"/>
                    </a:cubicBezTo>
                    <a:cubicBezTo>
                      <a:pt x="-8266" y="198040"/>
                      <a:pt x="15149" y="99020"/>
                      <a:pt x="38565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headEnd type="non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FF0000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671738" y="3654735"/>
                <a:ext cx="504825" cy="300831"/>
              </a:xfrm>
              <a:custGeom>
                <a:avLst/>
                <a:gdLst>
                  <a:gd name="connsiteX0" fmla="*/ 105240 w 105240"/>
                  <a:gd name="connsiteY0" fmla="*/ 383381 h 383381"/>
                  <a:gd name="connsiteX1" fmla="*/ 2846 w 105240"/>
                  <a:gd name="connsiteY1" fmla="*/ 261937 h 383381"/>
                  <a:gd name="connsiteX2" fmla="*/ 38565 w 105240"/>
                  <a:gd name="connsiteY2" fmla="*/ 0 h 383381"/>
                  <a:gd name="connsiteX0" fmla="*/ 30953 w 40478"/>
                  <a:gd name="connsiteY0" fmla="*/ 469106 h 469106"/>
                  <a:gd name="connsiteX1" fmla="*/ 4759 w 40478"/>
                  <a:gd name="connsiteY1" fmla="*/ 261937 h 469106"/>
                  <a:gd name="connsiteX2" fmla="*/ 40478 w 40478"/>
                  <a:gd name="connsiteY2" fmla="*/ 0 h 469106"/>
                  <a:gd name="connsiteX0" fmla="*/ 26384 w 35909"/>
                  <a:gd name="connsiteY0" fmla="*/ 469106 h 469106"/>
                  <a:gd name="connsiteX1" fmla="*/ 190 w 35909"/>
                  <a:gd name="connsiteY1" fmla="*/ 261937 h 469106"/>
                  <a:gd name="connsiteX2" fmla="*/ 35909 w 35909"/>
                  <a:gd name="connsiteY2" fmla="*/ 0 h 469106"/>
                  <a:gd name="connsiteX0" fmla="*/ 213528 w 223053"/>
                  <a:gd name="connsiteY0" fmla="*/ 469106 h 469106"/>
                  <a:gd name="connsiteX1" fmla="*/ 9 w 223053"/>
                  <a:gd name="connsiteY1" fmla="*/ 252412 h 469106"/>
                  <a:gd name="connsiteX2" fmla="*/ 223053 w 223053"/>
                  <a:gd name="connsiteY2" fmla="*/ 0 h 469106"/>
                  <a:gd name="connsiteX0" fmla="*/ 1226 w 506051"/>
                  <a:gd name="connsiteY0" fmla="*/ 300831 h 300831"/>
                  <a:gd name="connsiteX1" fmla="*/ 283007 w 506051"/>
                  <a:gd name="connsiteY1" fmla="*/ 252412 h 300831"/>
                  <a:gd name="connsiteX2" fmla="*/ 506051 w 506051"/>
                  <a:gd name="connsiteY2" fmla="*/ 0 h 300831"/>
                  <a:gd name="connsiteX0" fmla="*/ 0 w 504825"/>
                  <a:gd name="connsiteY0" fmla="*/ 300831 h 300831"/>
                  <a:gd name="connsiteX1" fmla="*/ 281781 w 504825"/>
                  <a:gd name="connsiteY1" fmla="*/ 252412 h 300831"/>
                  <a:gd name="connsiteX2" fmla="*/ 504825 w 504825"/>
                  <a:gd name="connsiteY2" fmla="*/ 0 h 300831"/>
                  <a:gd name="connsiteX0" fmla="*/ 0 w 504825"/>
                  <a:gd name="connsiteY0" fmla="*/ 300831 h 300831"/>
                  <a:gd name="connsiteX1" fmla="*/ 336549 w 504825"/>
                  <a:gd name="connsiteY1" fmla="*/ 223837 h 300831"/>
                  <a:gd name="connsiteX2" fmla="*/ 504825 w 504825"/>
                  <a:gd name="connsiteY2" fmla="*/ 0 h 300831"/>
                  <a:gd name="connsiteX0" fmla="*/ 0 w 504825"/>
                  <a:gd name="connsiteY0" fmla="*/ 300831 h 300831"/>
                  <a:gd name="connsiteX1" fmla="*/ 357980 w 504825"/>
                  <a:gd name="connsiteY1" fmla="*/ 214312 h 300831"/>
                  <a:gd name="connsiteX2" fmla="*/ 504825 w 504825"/>
                  <a:gd name="connsiteY2" fmla="*/ 0 h 300831"/>
                  <a:gd name="connsiteX0" fmla="*/ 0 w 504825"/>
                  <a:gd name="connsiteY0" fmla="*/ 300831 h 300831"/>
                  <a:gd name="connsiteX1" fmla="*/ 386555 w 504825"/>
                  <a:gd name="connsiteY1" fmla="*/ 211931 h 300831"/>
                  <a:gd name="connsiteX2" fmla="*/ 504825 w 504825"/>
                  <a:gd name="connsiteY2" fmla="*/ 0 h 30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825" h="300831">
                    <a:moveTo>
                      <a:pt x="0" y="300831"/>
                    </a:moveTo>
                    <a:cubicBezTo>
                      <a:pt x="98028" y="298250"/>
                      <a:pt x="302418" y="262069"/>
                      <a:pt x="386555" y="211931"/>
                    </a:cubicBezTo>
                    <a:cubicBezTo>
                      <a:pt x="470692" y="161793"/>
                      <a:pt x="481409" y="99020"/>
                      <a:pt x="504825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headEnd type="none"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650508" y="4000341"/>
              <a:ext cx="681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0000"/>
                  </a:solidFill>
                </a:rPr>
                <a:t>S-SW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62618" y="2640023"/>
            <a:ext cx="1052645" cy="929361"/>
            <a:chOff x="4762618" y="2640023"/>
            <a:chExt cx="1052645" cy="929361"/>
          </a:xfrm>
        </p:grpSpPr>
        <p:sp>
          <p:nvSpPr>
            <p:cNvPr id="6" name="Freeform 5"/>
            <p:cNvSpPr/>
            <p:nvPr/>
          </p:nvSpPr>
          <p:spPr>
            <a:xfrm rot="11647433">
              <a:off x="4762618" y="2795275"/>
              <a:ext cx="608884" cy="649057"/>
            </a:xfrm>
            <a:custGeom>
              <a:avLst/>
              <a:gdLst>
                <a:gd name="connsiteX0" fmla="*/ 105240 w 105240"/>
                <a:gd name="connsiteY0" fmla="*/ 383381 h 383381"/>
                <a:gd name="connsiteX1" fmla="*/ 2846 w 105240"/>
                <a:gd name="connsiteY1" fmla="*/ 261937 h 383381"/>
                <a:gd name="connsiteX2" fmla="*/ 38565 w 105240"/>
                <a:gd name="connsiteY2" fmla="*/ 0 h 383381"/>
                <a:gd name="connsiteX0" fmla="*/ 77855 w 77855"/>
                <a:gd name="connsiteY0" fmla="*/ 383381 h 383381"/>
                <a:gd name="connsiteX1" fmla="*/ 17792 w 77855"/>
                <a:gd name="connsiteY1" fmla="*/ 248012 h 383381"/>
                <a:gd name="connsiteX2" fmla="*/ 11180 w 77855"/>
                <a:gd name="connsiteY2" fmla="*/ 0 h 383381"/>
                <a:gd name="connsiteX0" fmla="*/ 466626 w 466626"/>
                <a:gd name="connsiteY0" fmla="*/ 707013 h 707013"/>
                <a:gd name="connsiteX1" fmla="*/ 40293 w 466626"/>
                <a:gd name="connsiteY1" fmla="*/ 248012 h 707013"/>
                <a:gd name="connsiteX2" fmla="*/ 33681 w 466626"/>
                <a:gd name="connsiteY2" fmla="*/ 0 h 707013"/>
                <a:gd name="connsiteX0" fmla="*/ 466626 w 466626"/>
                <a:gd name="connsiteY0" fmla="*/ 707013 h 707013"/>
                <a:gd name="connsiteX1" fmla="*/ 40293 w 466626"/>
                <a:gd name="connsiteY1" fmla="*/ 248012 h 707013"/>
                <a:gd name="connsiteX2" fmla="*/ 33681 w 466626"/>
                <a:gd name="connsiteY2" fmla="*/ 0 h 707013"/>
                <a:gd name="connsiteX0" fmla="*/ 608884 w 608884"/>
                <a:gd name="connsiteY0" fmla="*/ 649057 h 649057"/>
                <a:gd name="connsiteX1" fmla="*/ 49805 w 608884"/>
                <a:gd name="connsiteY1" fmla="*/ 248012 h 649057"/>
                <a:gd name="connsiteX2" fmla="*/ 43193 w 608884"/>
                <a:gd name="connsiteY2" fmla="*/ 0 h 64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884" h="649057">
                  <a:moveTo>
                    <a:pt x="608884" y="649057"/>
                  </a:moveTo>
                  <a:cubicBezTo>
                    <a:pt x="574784" y="614105"/>
                    <a:pt x="144087" y="356188"/>
                    <a:pt x="49805" y="248012"/>
                  </a:cubicBezTo>
                  <a:cubicBezTo>
                    <a:pt x="-44477" y="139836"/>
                    <a:pt x="19777" y="99020"/>
                    <a:pt x="43193" y="0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rgbClr val="0000FF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 rot="11647433">
              <a:off x="5306462" y="2971627"/>
              <a:ext cx="508801" cy="597757"/>
            </a:xfrm>
            <a:custGeom>
              <a:avLst/>
              <a:gdLst>
                <a:gd name="connsiteX0" fmla="*/ 105240 w 105240"/>
                <a:gd name="connsiteY0" fmla="*/ 383381 h 383381"/>
                <a:gd name="connsiteX1" fmla="*/ 2846 w 105240"/>
                <a:gd name="connsiteY1" fmla="*/ 261937 h 383381"/>
                <a:gd name="connsiteX2" fmla="*/ 38565 w 105240"/>
                <a:gd name="connsiteY2" fmla="*/ 0 h 383381"/>
                <a:gd name="connsiteX0" fmla="*/ 77855 w 77855"/>
                <a:gd name="connsiteY0" fmla="*/ 383381 h 383381"/>
                <a:gd name="connsiteX1" fmla="*/ 17792 w 77855"/>
                <a:gd name="connsiteY1" fmla="*/ 248012 h 383381"/>
                <a:gd name="connsiteX2" fmla="*/ 11180 w 77855"/>
                <a:gd name="connsiteY2" fmla="*/ 0 h 383381"/>
                <a:gd name="connsiteX0" fmla="*/ 466626 w 466626"/>
                <a:gd name="connsiteY0" fmla="*/ 707013 h 707013"/>
                <a:gd name="connsiteX1" fmla="*/ 40293 w 466626"/>
                <a:gd name="connsiteY1" fmla="*/ 248012 h 707013"/>
                <a:gd name="connsiteX2" fmla="*/ 33681 w 466626"/>
                <a:gd name="connsiteY2" fmla="*/ 0 h 707013"/>
                <a:gd name="connsiteX0" fmla="*/ 466626 w 466626"/>
                <a:gd name="connsiteY0" fmla="*/ 707013 h 707013"/>
                <a:gd name="connsiteX1" fmla="*/ 40293 w 466626"/>
                <a:gd name="connsiteY1" fmla="*/ 248012 h 707013"/>
                <a:gd name="connsiteX2" fmla="*/ 33681 w 466626"/>
                <a:gd name="connsiteY2" fmla="*/ 0 h 707013"/>
                <a:gd name="connsiteX0" fmla="*/ 565483 w 565483"/>
                <a:gd name="connsiteY0" fmla="*/ 707013 h 707013"/>
                <a:gd name="connsiteX1" fmla="*/ 18294 w 565483"/>
                <a:gd name="connsiteY1" fmla="*/ 275149 h 707013"/>
                <a:gd name="connsiteX2" fmla="*/ 132538 w 565483"/>
                <a:gd name="connsiteY2" fmla="*/ 0 h 707013"/>
                <a:gd name="connsiteX0" fmla="*/ 2675 w 460923"/>
                <a:gd name="connsiteY0" fmla="*/ 548205 h 548205"/>
                <a:gd name="connsiteX1" fmla="*/ 346679 w 460923"/>
                <a:gd name="connsiteY1" fmla="*/ 275149 h 548205"/>
                <a:gd name="connsiteX2" fmla="*/ 460923 w 460923"/>
                <a:gd name="connsiteY2" fmla="*/ 0 h 548205"/>
                <a:gd name="connsiteX0" fmla="*/ 3123 w 461371"/>
                <a:gd name="connsiteY0" fmla="*/ 548205 h 548205"/>
                <a:gd name="connsiteX1" fmla="*/ 300087 w 461371"/>
                <a:gd name="connsiteY1" fmla="*/ 231328 h 548205"/>
                <a:gd name="connsiteX2" fmla="*/ 461371 w 461371"/>
                <a:gd name="connsiteY2" fmla="*/ 0 h 548205"/>
                <a:gd name="connsiteX0" fmla="*/ 3033 w 471293"/>
                <a:gd name="connsiteY0" fmla="*/ 547450 h 547450"/>
                <a:gd name="connsiteX1" fmla="*/ 310009 w 471293"/>
                <a:gd name="connsiteY1" fmla="*/ 231328 h 547450"/>
                <a:gd name="connsiteX2" fmla="*/ 471293 w 471293"/>
                <a:gd name="connsiteY2" fmla="*/ 0 h 547450"/>
                <a:gd name="connsiteX0" fmla="*/ 17904 w 486164"/>
                <a:gd name="connsiteY0" fmla="*/ 547450 h 551503"/>
                <a:gd name="connsiteX1" fmla="*/ 324880 w 486164"/>
                <a:gd name="connsiteY1" fmla="*/ 231328 h 551503"/>
                <a:gd name="connsiteX2" fmla="*/ 486164 w 486164"/>
                <a:gd name="connsiteY2" fmla="*/ 0 h 551503"/>
                <a:gd name="connsiteX0" fmla="*/ 17619 w 493586"/>
                <a:gd name="connsiteY0" fmla="*/ 542841 h 546948"/>
                <a:gd name="connsiteX1" fmla="*/ 332302 w 493586"/>
                <a:gd name="connsiteY1" fmla="*/ 231328 h 546948"/>
                <a:gd name="connsiteX2" fmla="*/ 493586 w 493586"/>
                <a:gd name="connsiteY2" fmla="*/ 0 h 546948"/>
                <a:gd name="connsiteX0" fmla="*/ 16498 w 525299"/>
                <a:gd name="connsiteY0" fmla="*/ 597757 h 601305"/>
                <a:gd name="connsiteX1" fmla="*/ 364015 w 525299"/>
                <a:gd name="connsiteY1" fmla="*/ 231328 h 601305"/>
                <a:gd name="connsiteX2" fmla="*/ 525299 w 525299"/>
                <a:gd name="connsiteY2" fmla="*/ 0 h 601305"/>
                <a:gd name="connsiteX0" fmla="*/ 0 w 508801"/>
                <a:gd name="connsiteY0" fmla="*/ 597757 h 597757"/>
                <a:gd name="connsiteX1" fmla="*/ 347517 w 508801"/>
                <a:gd name="connsiteY1" fmla="*/ 231328 h 597757"/>
                <a:gd name="connsiteX2" fmla="*/ 508801 w 508801"/>
                <a:gd name="connsiteY2" fmla="*/ 0 h 59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801" h="597757">
                  <a:moveTo>
                    <a:pt x="0" y="597757"/>
                  </a:moveTo>
                  <a:cubicBezTo>
                    <a:pt x="89786" y="502167"/>
                    <a:pt x="262717" y="330954"/>
                    <a:pt x="347517" y="231328"/>
                  </a:cubicBezTo>
                  <a:cubicBezTo>
                    <a:pt x="432317" y="131702"/>
                    <a:pt x="485385" y="99020"/>
                    <a:pt x="508801" y="0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rgbClr val="0000FF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40654" y="2640023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7030A0"/>
                  </a:solidFill>
                </a:rPr>
                <a:t>N-NE</a:t>
              </a:r>
              <a:endParaRPr lang="en-GB" b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97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0" y="3120452"/>
            <a:ext cx="11578060" cy="3404892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838200" y="80628"/>
            <a:ext cx="10515600" cy="1325563"/>
          </a:xfrm>
        </p:spPr>
        <p:txBody>
          <a:bodyPr/>
          <a:lstStyle/>
          <a:p>
            <a:pPr algn="ctr"/>
            <a:r>
              <a:rPr lang="en-GB" dirty="0" smtClean="0"/>
              <a:t>Lysefjord bridge instrumentation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983432" y="1519624"/>
            <a:ext cx="26880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Bridge information:</a:t>
            </a:r>
            <a:endParaRPr lang="en-GB" dirty="0" smtClean="0"/>
          </a:p>
          <a:p>
            <a:r>
              <a:rPr lang="en-GB" dirty="0" smtClean="0"/>
              <a:t>Main span length: 446 m</a:t>
            </a:r>
          </a:p>
          <a:p>
            <a:r>
              <a:rPr lang="en-GB" dirty="0" smtClean="0"/>
              <a:t>Altitude at mid-span: 55 m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673737" y="1442875"/>
            <a:ext cx="3420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Instrumentation:</a:t>
            </a:r>
            <a:endParaRPr lang="en-GB" dirty="0" smtClean="0"/>
          </a:p>
          <a:p>
            <a:r>
              <a:rPr lang="en-GB" dirty="0" smtClean="0"/>
              <a:t>7 sonic anemometers</a:t>
            </a:r>
          </a:p>
          <a:p>
            <a:r>
              <a:rPr lang="en-GB" dirty="0" smtClean="0"/>
              <a:t>4 pairs of accelerometers</a:t>
            </a:r>
          </a:p>
          <a:p>
            <a:r>
              <a:rPr lang="en-GB" dirty="0" smtClean="0"/>
              <a:t>1 GNSS system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225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005" y="128302"/>
            <a:ext cx="8901989" cy="660139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240016" y="1268760"/>
            <a:ext cx="1080120" cy="1044116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Island</a:t>
            </a:r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92667" y="581025"/>
            <a:ext cx="2868612" cy="2881313"/>
            <a:chOff x="2292667" y="581025"/>
            <a:chExt cx="2868612" cy="2881313"/>
          </a:xfrm>
        </p:grpSpPr>
        <p:sp>
          <p:nvSpPr>
            <p:cNvPr id="5" name="Freeform 4"/>
            <p:cNvSpPr/>
            <p:nvPr/>
          </p:nvSpPr>
          <p:spPr>
            <a:xfrm>
              <a:off x="2292667" y="581025"/>
              <a:ext cx="2868612" cy="2881313"/>
            </a:xfrm>
            <a:custGeom>
              <a:avLst/>
              <a:gdLst>
                <a:gd name="connsiteX0" fmla="*/ 2819400 w 2819400"/>
                <a:gd name="connsiteY0" fmla="*/ 2819400 h 2857500"/>
                <a:gd name="connsiteX1" fmla="*/ 2819400 w 2819400"/>
                <a:gd name="connsiteY1" fmla="*/ 0 h 2857500"/>
                <a:gd name="connsiteX2" fmla="*/ 2419350 w 2819400"/>
                <a:gd name="connsiteY2" fmla="*/ 47625 h 2857500"/>
                <a:gd name="connsiteX3" fmla="*/ 2238375 w 2819400"/>
                <a:gd name="connsiteY3" fmla="*/ 66675 h 2857500"/>
                <a:gd name="connsiteX4" fmla="*/ 2047875 w 2819400"/>
                <a:gd name="connsiteY4" fmla="*/ 133350 h 2857500"/>
                <a:gd name="connsiteX5" fmla="*/ 1876425 w 2819400"/>
                <a:gd name="connsiteY5" fmla="*/ 190500 h 2857500"/>
                <a:gd name="connsiteX6" fmla="*/ 1524000 w 2819400"/>
                <a:gd name="connsiteY6" fmla="*/ 323850 h 2857500"/>
                <a:gd name="connsiteX7" fmla="*/ 1295400 w 2819400"/>
                <a:gd name="connsiteY7" fmla="*/ 504825 h 2857500"/>
                <a:gd name="connsiteX8" fmla="*/ 981075 w 2819400"/>
                <a:gd name="connsiteY8" fmla="*/ 657225 h 2857500"/>
                <a:gd name="connsiteX9" fmla="*/ 619125 w 2819400"/>
                <a:gd name="connsiteY9" fmla="*/ 1038225 h 2857500"/>
                <a:gd name="connsiteX10" fmla="*/ 209550 w 2819400"/>
                <a:gd name="connsiteY10" fmla="*/ 1676400 h 2857500"/>
                <a:gd name="connsiteX11" fmla="*/ 9525 w 2819400"/>
                <a:gd name="connsiteY11" fmla="*/ 2305050 h 2857500"/>
                <a:gd name="connsiteX12" fmla="*/ 0 w 2819400"/>
                <a:gd name="connsiteY12" fmla="*/ 2857500 h 2857500"/>
                <a:gd name="connsiteX13" fmla="*/ 2819400 w 2819400"/>
                <a:gd name="connsiteY13" fmla="*/ 2819400 h 2857500"/>
                <a:gd name="connsiteX0" fmla="*/ 2819400 w 2819400"/>
                <a:gd name="connsiteY0" fmla="*/ 2819400 h 2857500"/>
                <a:gd name="connsiteX1" fmla="*/ 2819400 w 2819400"/>
                <a:gd name="connsiteY1" fmla="*/ 0 h 2857500"/>
                <a:gd name="connsiteX2" fmla="*/ 2419350 w 2819400"/>
                <a:gd name="connsiteY2" fmla="*/ 47625 h 2857500"/>
                <a:gd name="connsiteX3" fmla="*/ 2238375 w 2819400"/>
                <a:gd name="connsiteY3" fmla="*/ 66675 h 2857500"/>
                <a:gd name="connsiteX4" fmla="*/ 2047875 w 2819400"/>
                <a:gd name="connsiteY4" fmla="*/ 133350 h 2857500"/>
                <a:gd name="connsiteX5" fmla="*/ 1876425 w 2819400"/>
                <a:gd name="connsiteY5" fmla="*/ 190500 h 2857500"/>
                <a:gd name="connsiteX6" fmla="*/ 1524000 w 2819400"/>
                <a:gd name="connsiteY6" fmla="*/ 323850 h 2857500"/>
                <a:gd name="connsiteX7" fmla="*/ 1276350 w 2819400"/>
                <a:gd name="connsiteY7" fmla="*/ 473075 h 2857500"/>
                <a:gd name="connsiteX8" fmla="*/ 981075 w 2819400"/>
                <a:gd name="connsiteY8" fmla="*/ 657225 h 2857500"/>
                <a:gd name="connsiteX9" fmla="*/ 619125 w 2819400"/>
                <a:gd name="connsiteY9" fmla="*/ 1038225 h 2857500"/>
                <a:gd name="connsiteX10" fmla="*/ 209550 w 2819400"/>
                <a:gd name="connsiteY10" fmla="*/ 1676400 h 2857500"/>
                <a:gd name="connsiteX11" fmla="*/ 9525 w 2819400"/>
                <a:gd name="connsiteY11" fmla="*/ 2305050 h 2857500"/>
                <a:gd name="connsiteX12" fmla="*/ 0 w 2819400"/>
                <a:gd name="connsiteY12" fmla="*/ 2857500 h 2857500"/>
                <a:gd name="connsiteX13" fmla="*/ 2819400 w 2819400"/>
                <a:gd name="connsiteY13" fmla="*/ 2819400 h 2857500"/>
                <a:gd name="connsiteX0" fmla="*/ 2819400 w 2819400"/>
                <a:gd name="connsiteY0" fmla="*/ 2819400 h 2857500"/>
                <a:gd name="connsiteX1" fmla="*/ 2819400 w 2819400"/>
                <a:gd name="connsiteY1" fmla="*/ 0 h 2857500"/>
                <a:gd name="connsiteX2" fmla="*/ 2419350 w 2819400"/>
                <a:gd name="connsiteY2" fmla="*/ 47625 h 2857500"/>
                <a:gd name="connsiteX3" fmla="*/ 2238375 w 2819400"/>
                <a:gd name="connsiteY3" fmla="*/ 66675 h 2857500"/>
                <a:gd name="connsiteX4" fmla="*/ 2047875 w 2819400"/>
                <a:gd name="connsiteY4" fmla="*/ 133350 h 2857500"/>
                <a:gd name="connsiteX5" fmla="*/ 1876425 w 2819400"/>
                <a:gd name="connsiteY5" fmla="*/ 190500 h 2857500"/>
                <a:gd name="connsiteX6" fmla="*/ 1524000 w 2819400"/>
                <a:gd name="connsiteY6" fmla="*/ 323850 h 2857500"/>
                <a:gd name="connsiteX7" fmla="*/ 1276350 w 2819400"/>
                <a:gd name="connsiteY7" fmla="*/ 473075 h 2857500"/>
                <a:gd name="connsiteX8" fmla="*/ 981075 w 2819400"/>
                <a:gd name="connsiteY8" fmla="*/ 657225 h 2857500"/>
                <a:gd name="connsiteX9" fmla="*/ 619125 w 2819400"/>
                <a:gd name="connsiteY9" fmla="*/ 1038225 h 2857500"/>
                <a:gd name="connsiteX10" fmla="*/ 209550 w 2819400"/>
                <a:gd name="connsiteY10" fmla="*/ 1676400 h 2857500"/>
                <a:gd name="connsiteX11" fmla="*/ 22225 w 2819400"/>
                <a:gd name="connsiteY11" fmla="*/ 2330450 h 2857500"/>
                <a:gd name="connsiteX12" fmla="*/ 0 w 2819400"/>
                <a:gd name="connsiteY12" fmla="*/ 2857500 h 2857500"/>
                <a:gd name="connsiteX13" fmla="*/ 2819400 w 2819400"/>
                <a:gd name="connsiteY13" fmla="*/ 2819400 h 2857500"/>
                <a:gd name="connsiteX0" fmla="*/ 2825750 w 2825750"/>
                <a:gd name="connsiteY0" fmla="*/ 2863850 h 2863850"/>
                <a:gd name="connsiteX1" fmla="*/ 2819400 w 2825750"/>
                <a:gd name="connsiteY1" fmla="*/ 0 h 2863850"/>
                <a:gd name="connsiteX2" fmla="*/ 2419350 w 2825750"/>
                <a:gd name="connsiteY2" fmla="*/ 47625 h 2863850"/>
                <a:gd name="connsiteX3" fmla="*/ 2238375 w 2825750"/>
                <a:gd name="connsiteY3" fmla="*/ 66675 h 2863850"/>
                <a:gd name="connsiteX4" fmla="*/ 2047875 w 2825750"/>
                <a:gd name="connsiteY4" fmla="*/ 133350 h 2863850"/>
                <a:gd name="connsiteX5" fmla="*/ 1876425 w 2825750"/>
                <a:gd name="connsiteY5" fmla="*/ 190500 h 2863850"/>
                <a:gd name="connsiteX6" fmla="*/ 1524000 w 2825750"/>
                <a:gd name="connsiteY6" fmla="*/ 323850 h 2863850"/>
                <a:gd name="connsiteX7" fmla="*/ 1276350 w 2825750"/>
                <a:gd name="connsiteY7" fmla="*/ 473075 h 2863850"/>
                <a:gd name="connsiteX8" fmla="*/ 981075 w 2825750"/>
                <a:gd name="connsiteY8" fmla="*/ 657225 h 2863850"/>
                <a:gd name="connsiteX9" fmla="*/ 619125 w 2825750"/>
                <a:gd name="connsiteY9" fmla="*/ 1038225 h 2863850"/>
                <a:gd name="connsiteX10" fmla="*/ 209550 w 2825750"/>
                <a:gd name="connsiteY10" fmla="*/ 1676400 h 2863850"/>
                <a:gd name="connsiteX11" fmla="*/ 22225 w 2825750"/>
                <a:gd name="connsiteY11" fmla="*/ 2330450 h 2863850"/>
                <a:gd name="connsiteX12" fmla="*/ 0 w 2825750"/>
                <a:gd name="connsiteY12" fmla="*/ 2857500 h 2863850"/>
                <a:gd name="connsiteX13" fmla="*/ 2825750 w 2825750"/>
                <a:gd name="connsiteY13" fmla="*/ 2863850 h 2863850"/>
                <a:gd name="connsiteX0" fmla="*/ 2787650 w 2819489"/>
                <a:gd name="connsiteY0" fmla="*/ 2879090 h 2879090"/>
                <a:gd name="connsiteX1" fmla="*/ 2819400 w 2819489"/>
                <a:gd name="connsiteY1" fmla="*/ 0 h 2879090"/>
                <a:gd name="connsiteX2" fmla="*/ 2419350 w 2819489"/>
                <a:gd name="connsiteY2" fmla="*/ 47625 h 2879090"/>
                <a:gd name="connsiteX3" fmla="*/ 2238375 w 2819489"/>
                <a:gd name="connsiteY3" fmla="*/ 66675 h 2879090"/>
                <a:gd name="connsiteX4" fmla="*/ 2047875 w 2819489"/>
                <a:gd name="connsiteY4" fmla="*/ 133350 h 2879090"/>
                <a:gd name="connsiteX5" fmla="*/ 1876425 w 2819489"/>
                <a:gd name="connsiteY5" fmla="*/ 190500 h 2879090"/>
                <a:gd name="connsiteX6" fmla="*/ 1524000 w 2819489"/>
                <a:gd name="connsiteY6" fmla="*/ 323850 h 2879090"/>
                <a:gd name="connsiteX7" fmla="*/ 1276350 w 2819489"/>
                <a:gd name="connsiteY7" fmla="*/ 473075 h 2879090"/>
                <a:gd name="connsiteX8" fmla="*/ 981075 w 2819489"/>
                <a:gd name="connsiteY8" fmla="*/ 657225 h 2879090"/>
                <a:gd name="connsiteX9" fmla="*/ 619125 w 2819489"/>
                <a:gd name="connsiteY9" fmla="*/ 1038225 h 2879090"/>
                <a:gd name="connsiteX10" fmla="*/ 209550 w 2819489"/>
                <a:gd name="connsiteY10" fmla="*/ 1676400 h 2879090"/>
                <a:gd name="connsiteX11" fmla="*/ 22225 w 2819489"/>
                <a:gd name="connsiteY11" fmla="*/ 2330450 h 2879090"/>
                <a:gd name="connsiteX12" fmla="*/ 0 w 2819489"/>
                <a:gd name="connsiteY12" fmla="*/ 2857500 h 2879090"/>
                <a:gd name="connsiteX13" fmla="*/ 2787650 w 2819489"/>
                <a:gd name="connsiteY13" fmla="*/ 2879090 h 2879090"/>
                <a:gd name="connsiteX0" fmla="*/ 2787650 w 2819489"/>
                <a:gd name="connsiteY0" fmla="*/ 2879090 h 2895600"/>
                <a:gd name="connsiteX1" fmla="*/ 2819400 w 2819489"/>
                <a:gd name="connsiteY1" fmla="*/ 0 h 2895600"/>
                <a:gd name="connsiteX2" fmla="*/ 2419350 w 2819489"/>
                <a:gd name="connsiteY2" fmla="*/ 47625 h 2895600"/>
                <a:gd name="connsiteX3" fmla="*/ 2238375 w 2819489"/>
                <a:gd name="connsiteY3" fmla="*/ 66675 h 2895600"/>
                <a:gd name="connsiteX4" fmla="*/ 2047875 w 2819489"/>
                <a:gd name="connsiteY4" fmla="*/ 133350 h 2895600"/>
                <a:gd name="connsiteX5" fmla="*/ 1876425 w 2819489"/>
                <a:gd name="connsiteY5" fmla="*/ 190500 h 2895600"/>
                <a:gd name="connsiteX6" fmla="*/ 1524000 w 2819489"/>
                <a:gd name="connsiteY6" fmla="*/ 323850 h 2895600"/>
                <a:gd name="connsiteX7" fmla="*/ 1276350 w 2819489"/>
                <a:gd name="connsiteY7" fmla="*/ 473075 h 2895600"/>
                <a:gd name="connsiteX8" fmla="*/ 981075 w 2819489"/>
                <a:gd name="connsiteY8" fmla="*/ 657225 h 2895600"/>
                <a:gd name="connsiteX9" fmla="*/ 619125 w 2819489"/>
                <a:gd name="connsiteY9" fmla="*/ 1038225 h 2895600"/>
                <a:gd name="connsiteX10" fmla="*/ 209550 w 2819489"/>
                <a:gd name="connsiteY10" fmla="*/ 1676400 h 2895600"/>
                <a:gd name="connsiteX11" fmla="*/ 22225 w 2819489"/>
                <a:gd name="connsiteY11" fmla="*/ 2330450 h 2895600"/>
                <a:gd name="connsiteX12" fmla="*/ 0 w 2819489"/>
                <a:gd name="connsiteY12" fmla="*/ 2895600 h 2895600"/>
                <a:gd name="connsiteX13" fmla="*/ 2787650 w 2819489"/>
                <a:gd name="connsiteY13" fmla="*/ 2879090 h 2895600"/>
                <a:gd name="connsiteX0" fmla="*/ 2795270 w 2827109"/>
                <a:gd name="connsiteY0" fmla="*/ 2879090 h 2895600"/>
                <a:gd name="connsiteX1" fmla="*/ 2827020 w 2827109"/>
                <a:gd name="connsiteY1" fmla="*/ 0 h 2895600"/>
                <a:gd name="connsiteX2" fmla="*/ 2426970 w 2827109"/>
                <a:gd name="connsiteY2" fmla="*/ 47625 h 2895600"/>
                <a:gd name="connsiteX3" fmla="*/ 2245995 w 2827109"/>
                <a:gd name="connsiteY3" fmla="*/ 66675 h 2895600"/>
                <a:gd name="connsiteX4" fmla="*/ 2055495 w 2827109"/>
                <a:gd name="connsiteY4" fmla="*/ 133350 h 2895600"/>
                <a:gd name="connsiteX5" fmla="*/ 1884045 w 2827109"/>
                <a:gd name="connsiteY5" fmla="*/ 190500 h 2895600"/>
                <a:gd name="connsiteX6" fmla="*/ 1531620 w 2827109"/>
                <a:gd name="connsiteY6" fmla="*/ 323850 h 2895600"/>
                <a:gd name="connsiteX7" fmla="*/ 1283970 w 2827109"/>
                <a:gd name="connsiteY7" fmla="*/ 473075 h 2895600"/>
                <a:gd name="connsiteX8" fmla="*/ 988695 w 2827109"/>
                <a:gd name="connsiteY8" fmla="*/ 657225 h 2895600"/>
                <a:gd name="connsiteX9" fmla="*/ 626745 w 2827109"/>
                <a:gd name="connsiteY9" fmla="*/ 1038225 h 2895600"/>
                <a:gd name="connsiteX10" fmla="*/ 217170 w 2827109"/>
                <a:gd name="connsiteY10" fmla="*/ 1676400 h 2895600"/>
                <a:gd name="connsiteX11" fmla="*/ 29845 w 2827109"/>
                <a:gd name="connsiteY11" fmla="*/ 2330450 h 2895600"/>
                <a:gd name="connsiteX12" fmla="*/ 0 w 2827109"/>
                <a:gd name="connsiteY12" fmla="*/ 2895600 h 2895600"/>
                <a:gd name="connsiteX13" fmla="*/ 2795270 w 2827109"/>
                <a:gd name="connsiteY13" fmla="*/ 2879090 h 2895600"/>
                <a:gd name="connsiteX0" fmla="*/ 2825750 w 2827513"/>
                <a:gd name="connsiteY0" fmla="*/ 2848610 h 2895600"/>
                <a:gd name="connsiteX1" fmla="*/ 2827020 w 2827513"/>
                <a:gd name="connsiteY1" fmla="*/ 0 h 2895600"/>
                <a:gd name="connsiteX2" fmla="*/ 2426970 w 2827513"/>
                <a:gd name="connsiteY2" fmla="*/ 47625 h 2895600"/>
                <a:gd name="connsiteX3" fmla="*/ 2245995 w 2827513"/>
                <a:gd name="connsiteY3" fmla="*/ 66675 h 2895600"/>
                <a:gd name="connsiteX4" fmla="*/ 2055495 w 2827513"/>
                <a:gd name="connsiteY4" fmla="*/ 133350 h 2895600"/>
                <a:gd name="connsiteX5" fmla="*/ 1884045 w 2827513"/>
                <a:gd name="connsiteY5" fmla="*/ 190500 h 2895600"/>
                <a:gd name="connsiteX6" fmla="*/ 1531620 w 2827513"/>
                <a:gd name="connsiteY6" fmla="*/ 323850 h 2895600"/>
                <a:gd name="connsiteX7" fmla="*/ 1283970 w 2827513"/>
                <a:gd name="connsiteY7" fmla="*/ 473075 h 2895600"/>
                <a:gd name="connsiteX8" fmla="*/ 988695 w 2827513"/>
                <a:gd name="connsiteY8" fmla="*/ 657225 h 2895600"/>
                <a:gd name="connsiteX9" fmla="*/ 626745 w 2827513"/>
                <a:gd name="connsiteY9" fmla="*/ 1038225 h 2895600"/>
                <a:gd name="connsiteX10" fmla="*/ 217170 w 2827513"/>
                <a:gd name="connsiteY10" fmla="*/ 1676400 h 2895600"/>
                <a:gd name="connsiteX11" fmla="*/ 29845 w 2827513"/>
                <a:gd name="connsiteY11" fmla="*/ 2330450 h 2895600"/>
                <a:gd name="connsiteX12" fmla="*/ 0 w 2827513"/>
                <a:gd name="connsiteY12" fmla="*/ 2895600 h 2895600"/>
                <a:gd name="connsiteX13" fmla="*/ 2825750 w 2827513"/>
                <a:gd name="connsiteY13" fmla="*/ 2848610 h 2895600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426970 w 2825750"/>
                <a:gd name="connsiteY2" fmla="*/ 38100 h 2886075"/>
                <a:gd name="connsiteX3" fmla="*/ 2245995 w 2825750"/>
                <a:gd name="connsiteY3" fmla="*/ 57150 h 2886075"/>
                <a:gd name="connsiteX4" fmla="*/ 2055495 w 2825750"/>
                <a:gd name="connsiteY4" fmla="*/ 123825 h 2886075"/>
                <a:gd name="connsiteX5" fmla="*/ 1884045 w 2825750"/>
                <a:gd name="connsiteY5" fmla="*/ 180975 h 2886075"/>
                <a:gd name="connsiteX6" fmla="*/ 1531620 w 2825750"/>
                <a:gd name="connsiteY6" fmla="*/ 314325 h 2886075"/>
                <a:gd name="connsiteX7" fmla="*/ 1283970 w 2825750"/>
                <a:gd name="connsiteY7" fmla="*/ 463550 h 2886075"/>
                <a:gd name="connsiteX8" fmla="*/ 988695 w 2825750"/>
                <a:gd name="connsiteY8" fmla="*/ 647700 h 2886075"/>
                <a:gd name="connsiteX9" fmla="*/ 626745 w 2825750"/>
                <a:gd name="connsiteY9" fmla="*/ 1028700 h 2886075"/>
                <a:gd name="connsiteX10" fmla="*/ 217170 w 2825750"/>
                <a:gd name="connsiteY10" fmla="*/ 1666875 h 2886075"/>
                <a:gd name="connsiteX11" fmla="*/ 29845 w 2825750"/>
                <a:gd name="connsiteY11" fmla="*/ 2320925 h 2886075"/>
                <a:gd name="connsiteX12" fmla="*/ 0 w 2825750"/>
                <a:gd name="connsiteY12" fmla="*/ 2886075 h 2886075"/>
                <a:gd name="connsiteX13" fmla="*/ 2825750 w 2825750"/>
                <a:gd name="connsiteY13" fmla="*/ 2839085 h 2886075"/>
                <a:gd name="connsiteX0" fmla="*/ 2825750 w 2825750"/>
                <a:gd name="connsiteY0" fmla="*/ 2850421 h 2897411"/>
                <a:gd name="connsiteX1" fmla="*/ 2436495 w 2825750"/>
                <a:gd name="connsiteY1" fmla="*/ 11336 h 2897411"/>
                <a:gd name="connsiteX2" fmla="*/ 2460308 w 2825750"/>
                <a:gd name="connsiteY2" fmla="*/ 1811 h 2897411"/>
                <a:gd name="connsiteX3" fmla="*/ 2245995 w 2825750"/>
                <a:gd name="connsiteY3" fmla="*/ 68486 h 2897411"/>
                <a:gd name="connsiteX4" fmla="*/ 2055495 w 2825750"/>
                <a:gd name="connsiteY4" fmla="*/ 135161 h 2897411"/>
                <a:gd name="connsiteX5" fmla="*/ 1884045 w 2825750"/>
                <a:gd name="connsiteY5" fmla="*/ 192311 h 2897411"/>
                <a:gd name="connsiteX6" fmla="*/ 1531620 w 2825750"/>
                <a:gd name="connsiteY6" fmla="*/ 325661 h 2897411"/>
                <a:gd name="connsiteX7" fmla="*/ 1283970 w 2825750"/>
                <a:gd name="connsiteY7" fmla="*/ 474886 h 2897411"/>
                <a:gd name="connsiteX8" fmla="*/ 988695 w 2825750"/>
                <a:gd name="connsiteY8" fmla="*/ 659036 h 2897411"/>
                <a:gd name="connsiteX9" fmla="*/ 626745 w 2825750"/>
                <a:gd name="connsiteY9" fmla="*/ 1040036 h 2897411"/>
                <a:gd name="connsiteX10" fmla="*/ 217170 w 2825750"/>
                <a:gd name="connsiteY10" fmla="*/ 1678211 h 2897411"/>
                <a:gd name="connsiteX11" fmla="*/ 29845 w 2825750"/>
                <a:gd name="connsiteY11" fmla="*/ 2332261 h 2897411"/>
                <a:gd name="connsiteX12" fmla="*/ 0 w 2825750"/>
                <a:gd name="connsiteY12" fmla="*/ 2897411 h 2897411"/>
                <a:gd name="connsiteX13" fmla="*/ 2825750 w 2825750"/>
                <a:gd name="connsiteY13" fmla="*/ 2850421 h 2897411"/>
                <a:gd name="connsiteX0" fmla="*/ 2825750 w 2825750"/>
                <a:gd name="connsiteY0" fmla="*/ 2850421 h 2897411"/>
                <a:gd name="connsiteX1" fmla="*/ 2436495 w 2825750"/>
                <a:gd name="connsiteY1" fmla="*/ 11336 h 2897411"/>
                <a:gd name="connsiteX2" fmla="*/ 2484120 w 2825750"/>
                <a:gd name="connsiteY2" fmla="*/ 1811 h 2897411"/>
                <a:gd name="connsiteX3" fmla="*/ 2245995 w 2825750"/>
                <a:gd name="connsiteY3" fmla="*/ 68486 h 2897411"/>
                <a:gd name="connsiteX4" fmla="*/ 2055495 w 2825750"/>
                <a:gd name="connsiteY4" fmla="*/ 135161 h 2897411"/>
                <a:gd name="connsiteX5" fmla="*/ 1884045 w 2825750"/>
                <a:gd name="connsiteY5" fmla="*/ 192311 h 2897411"/>
                <a:gd name="connsiteX6" fmla="*/ 1531620 w 2825750"/>
                <a:gd name="connsiteY6" fmla="*/ 325661 h 2897411"/>
                <a:gd name="connsiteX7" fmla="*/ 1283970 w 2825750"/>
                <a:gd name="connsiteY7" fmla="*/ 474886 h 2897411"/>
                <a:gd name="connsiteX8" fmla="*/ 988695 w 2825750"/>
                <a:gd name="connsiteY8" fmla="*/ 659036 h 2897411"/>
                <a:gd name="connsiteX9" fmla="*/ 626745 w 2825750"/>
                <a:gd name="connsiteY9" fmla="*/ 1040036 h 2897411"/>
                <a:gd name="connsiteX10" fmla="*/ 217170 w 2825750"/>
                <a:gd name="connsiteY10" fmla="*/ 1678211 h 2897411"/>
                <a:gd name="connsiteX11" fmla="*/ 29845 w 2825750"/>
                <a:gd name="connsiteY11" fmla="*/ 2332261 h 2897411"/>
                <a:gd name="connsiteX12" fmla="*/ 0 w 2825750"/>
                <a:gd name="connsiteY12" fmla="*/ 2897411 h 2897411"/>
                <a:gd name="connsiteX13" fmla="*/ 2825750 w 2825750"/>
                <a:gd name="connsiteY13" fmla="*/ 2850421 h 2897411"/>
                <a:gd name="connsiteX0" fmla="*/ 2825750 w 2825750"/>
                <a:gd name="connsiteY0" fmla="*/ 3035446 h 3082436"/>
                <a:gd name="connsiteX1" fmla="*/ 2436495 w 2825750"/>
                <a:gd name="connsiteY1" fmla="*/ 196361 h 3082436"/>
                <a:gd name="connsiteX2" fmla="*/ 2245995 w 2825750"/>
                <a:gd name="connsiteY2" fmla="*/ 253511 h 3082436"/>
                <a:gd name="connsiteX3" fmla="*/ 2055495 w 2825750"/>
                <a:gd name="connsiteY3" fmla="*/ 320186 h 3082436"/>
                <a:gd name="connsiteX4" fmla="*/ 1884045 w 2825750"/>
                <a:gd name="connsiteY4" fmla="*/ 377336 h 3082436"/>
                <a:gd name="connsiteX5" fmla="*/ 1531620 w 2825750"/>
                <a:gd name="connsiteY5" fmla="*/ 510686 h 3082436"/>
                <a:gd name="connsiteX6" fmla="*/ 1283970 w 2825750"/>
                <a:gd name="connsiteY6" fmla="*/ 659911 h 3082436"/>
                <a:gd name="connsiteX7" fmla="*/ 988695 w 2825750"/>
                <a:gd name="connsiteY7" fmla="*/ 844061 h 3082436"/>
                <a:gd name="connsiteX8" fmla="*/ 626745 w 2825750"/>
                <a:gd name="connsiteY8" fmla="*/ 1225061 h 3082436"/>
                <a:gd name="connsiteX9" fmla="*/ 217170 w 2825750"/>
                <a:gd name="connsiteY9" fmla="*/ 1863236 h 3082436"/>
                <a:gd name="connsiteX10" fmla="*/ 29845 w 2825750"/>
                <a:gd name="connsiteY10" fmla="*/ 2517286 h 3082436"/>
                <a:gd name="connsiteX11" fmla="*/ 0 w 2825750"/>
                <a:gd name="connsiteY11" fmla="*/ 3082436 h 3082436"/>
                <a:gd name="connsiteX12" fmla="*/ 2825750 w 2825750"/>
                <a:gd name="connsiteY12" fmla="*/ 3035446 h 3082436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5495 w 2825750"/>
                <a:gd name="connsiteY3" fmla="*/ 123825 h 2886075"/>
                <a:gd name="connsiteX4" fmla="*/ 1884045 w 2825750"/>
                <a:gd name="connsiteY4" fmla="*/ 180975 h 2886075"/>
                <a:gd name="connsiteX5" fmla="*/ 1531620 w 2825750"/>
                <a:gd name="connsiteY5" fmla="*/ 314325 h 2886075"/>
                <a:gd name="connsiteX6" fmla="*/ 1283970 w 2825750"/>
                <a:gd name="connsiteY6" fmla="*/ 463550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17170 w 2825750"/>
                <a:gd name="connsiteY9" fmla="*/ 1666875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5495 w 2825750"/>
                <a:gd name="connsiteY3" fmla="*/ 123825 h 2886075"/>
                <a:gd name="connsiteX4" fmla="*/ 1884045 w 2825750"/>
                <a:gd name="connsiteY4" fmla="*/ 180975 h 2886075"/>
                <a:gd name="connsiteX5" fmla="*/ 1531620 w 2825750"/>
                <a:gd name="connsiteY5" fmla="*/ 314325 h 2886075"/>
                <a:gd name="connsiteX6" fmla="*/ 1283970 w 2825750"/>
                <a:gd name="connsiteY6" fmla="*/ 463550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17170 w 2825750"/>
                <a:gd name="connsiteY9" fmla="*/ 1666875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0733 w 2825750"/>
                <a:gd name="connsiteY3" fmla="*/ 109537 h 2886075"/>
                <a:gd name="connsiteX4" fmla="*/ 1884045 w 2825750"/>
                <a:gd name="connsiteY4" fmla="*/ 180975 h 2886075"/>
                <a:gd name="connsiteX5" fmla="*/ 1531620 w 2825750"/>
                <a:gd name="connsiteY5" fmla="*/ 314325 h 2886075"/>
                <a:gd name="connsiteX6" fmla="*/ 1283970 w 2825750"/>
                <a:gd name="connsiteY6" fmla="*/ 463550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17170 w 2825750"/>
                <a:gd name="connsiteY9" fmla="*/ 1666875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0733 w 2825750"/>
                <a:gd name="connsiteY3" fmla="*/ 109537 h 2886075"/>
                <a:gd name="connsiteX4" fmla="*/ 1822133 w 2825750"/>
                <a:gd name="connsiteY4" fmla="*/ 166687 h 2886075"/>
                <a:gd name="connsiteX5" fmla="*/ 1531620 w 2825750"/>
                <a:gd name="connsiteY5" fmla="*/ 314325 h 2886075"/>
                <a:gd name="connsiteX6" fmla="*/ 1283970 w 2825750"/>
                <a:gd name="connsiteY6" fmla="*/ 463550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17170 w 2825750"/>
                <a:gd name="connsiteY9" fmla="*/ 1666875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0733 w 2825750"/>
                <a:gd name="connsiteY3" fmla="*/ 109537 h 2886075"/>
                <a:gd name="connsiteX4" fmla="*/ 1822133 w 2825750"/>
                <a:gd name="connsiteY4" fmla="*/ 166687 h 2886075"/>
                <a:gd name="connsiteX5" fmla="*/ 1531620 w 2825750"/>
                <a:gd name="connsiteY5" fmla="*/ 314325 h 2886075"/>
                <a:gd name="connsiteX6" fmla="*/ 1345883 w 2825750"/>
                <a:gd name="connsiteY6" fmla="*/ 411163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17170 w 2825750"/>
                <a:gd name="connsiteY9" fmla="*/ 1666875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0733 w 2825750"/>
                <a:gd name="connsiteY3" fmla="*/ 109537 h 2886075"/>
                <a:gd name="connsiteX4" fmla="*/ 1822133 w 2825750"/>
                <a:gd name="connsiteY4" fmla="*/ 166687 h 2886075"/>
                <a:gd name="connsiteX5" fmla="*/ 1531620 w 2825750"/>
                <a:gd name="connsiteY5" fmla="*/ 314325 h 2886075"/>
                <a:gd name="connsiteX6" fmla="*/ 1345883 w 2825750"/>
                <a:gd name="connsiteY6" fmla="*/ 411163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31458 w 2825750"/>
                <a:gd name="connsiteY9" fmla="*/ 1604963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0733 w 2825750"/>
                <a:gd name="connsiteY3" fmla="*/ 109537 h 2886075"/>
                <a:gd name="connsiteX4" fmla="*/ 1822133 w 2825750"/>
                <a:gd name="connsiteY4" fmla="*/ 166687 h 2886075"/>
                <a:gd name="connsiteX5" fmla="*/ 1531620 w 2825750"/>
                <a:gd name="connsiteY5" fmla="*/ 314325 h 2886075"/>
                <a:gd name="connsiteX6" fmla="*/ 1345883 w 2825750"/>
                <a:gd name="connsiteY6" fmla="*/ 411163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31458 w 2825750"/>
                <a:gd name="connsiteY9" fmla="*/ 1604963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25750 w 2825750"/>
                <a:gd name="connsiteY0" fmla="*/ 2839085 h 2886075"/>
                <a:gd name="connsiteX1" fmla="*/ 2436495 w 2825750"/>
                <a:gd name="connsiteY1" fmla="*/ 0 h 2886075"/>
                <a:gd name="connsiteX2" fmla="*/ 2245995 w 2825750"/>
                <a:gd name="connsiteY2" fmla="*/ 57150 h 2886075"/>
                <a:gd name="connsiteX3" fmla="*/ 2050733 w 2825750"/>
                <a:gd name="connsiteY3" fmla="*/ 109537 h 2886075"/>
                <a:gd name="connsiteX4" fmla="*/ 1822133 w 2825750"/>
                <a:gd name="connsiteY4" fmla="*/ 166687 h 2886075"/>
                <a:gd name="connsiteX5" fmla="*/ 1531620 w 2825750"/>
                <a:gd name="connsiteY5" fmla="*/ 314325 h 2886075"/>
                <a:gd name="connsiteX6" fmla="*/ 1345883 w 2825750"/>
                <a:gd name="connsiteY6" fmla="*/ 411163 h 2886075"/>
                <a:gd name="connsiteX7" fmla="*/ 988695 w 2825750"/>
                <a:gd name="connsiteY7" fmla="*/ 647700 h 2886075"/>
                <a:gd name="connsiteX8" fmla="*/ 626745 w 2825750"/>
                <a:gd name="connsiteY8" fmla="*/ 1028700 h 2886075"/>
                <a:gd name="connsiteX9" fmla="*/ 231458 w 2825750"/>
                <a:gd name="connsiteY9" fmla="*/ 1604963 h 2886075"/>
                <a:gd name="connsiteX10" fmla="*/ 29845 w 2825750"/>
                <a:gd name="connsiteY10" fmla="*/ 2320925 h 2886075"/>
                <a:gd name="connsiteX11" fmla="*/ 0 w 2825750"/>
                <a:gd name="connsiteY11" fmla="*/ 2886075 h 2886075"/>
                <a:gd name="connsiteX12" fmla="*/ 2825750 w 2825750"/>
                <a:gd name="connsiteY12" fmla="*/ 2839085 h 2886075"/>
                <a:gd name="connsiteX0" fmla="*/ 2848292 w 2848292"/>
                <a:gd name="connsiteY0" fmla="*/ 2839085 h 2886075"/>
                <a:gd name="connsiteX1" fmla="*/ 2459037 w 2848292"/>
                <a:gd name="connsiteY1" fmla="*/ 0 h 2886075"/>
                <a:gd name="connsiteX2" fmla="*/ 2268537 w 2848292"/>
                <a:gd name="connsiteY2" fmla="*/ 57150 h 2886075"/>
                <a:gd name="connsiteX3" fmla="*/ 2073275 w 2848292"/>
                <a:gd name="connsiteY3" fmla="*/ 109537 h 2886075"/>
                <a:gd name="connsiteX4" fmla="*/ 1844675 w 2848292"/>
                <a:gd name="connsiteY4" fmla="*/ 166687 h 2886075"/>
                <a:gd name="connsiteX5" fmla="*/ 1554162 w 2848292"/>
                <a:gd name="connsiteY5" fmla="*/ 314325 h 2886075"/>
                <a:gd name="connsiteX6" fmla="*/ 1368425 w 2848292"/>
                <a:gd name="connsiteY6" fmla="*/ 411163 h 2886075"/>
                <a:gd name="connsiteX7" fmla="*/ 1011237 w 2848292"/>
                <a:gd name="connsiteY7" fmla="*/ 647700 h 2886075"/>
                <a:gd name="connsiteX8" fmla="*/ 649287 w 2848292"/>
                <a:gd name="connsiteY8" fmla="*/ 1028700 h 2886075"/>
                <a:gd name="connsiteX9" fmla="*/ 254000 w 2848292"/>
                <a:gd name="connsiteY9" fmla="*/ 1604963 h 2886075"/>
                <a:gd name="connsiteX10" fmla="*/ 0 w 2848292"/>
                <a:gd name="connsiteY10" fmla="*/ 2559050 h 2886075"/>
                <a:gd name="connsiteX11" fmla="*/ 22542 w 2848292"/>
                <a:gd name="connsiteY11" fmla="*/ 2886075 h 2886075"/>
                <a:gd name="connsiteX12" fmla="*/ 2848292 w 2848292"/>
                <a:gd name="connsiteY12" fmla="*/ 2839085 h 2886075"/>
                <a:gd name="connsiteX0" fmla="*/ 2848292 w 2848292"/>
                <a:gd name="connsiteY0" fmla="*/ 2839085 h 2886075"/>
                <a:gd name="connsiteX1" fmla="*/ 2459037 w 2848292"/>
                <a:gd name="connsiteY1" fmla="*/ 0 h 2886075"/>
                <a:gd name="connsiteX2" fmla="*/ 2268537 w 2848292"/>
                <a:gd name="connsiteY2" fmla="*/ 57150 h 2886075"/>
                <a:gd name="connsiteX3" fmla="*/ 2073275 w 2848292"/>
                <a:gd name="connsiteY3" fmla="*/ 109537 h 2886075"/>
                <a:gd name="connsiteX4" fmla="*/ 1844675 w 2848292"/>
                <a:gd name="connsiteY4" fmla="*/ 166687 h 2886075"/>
                <a:gd name="connsiteX5" fmla="*/ 1554162 w 2848292"/>
                <a:gd name="connsiteY5" fmla="*/ 314325 h 2886075"/>
                <a:gd name="connsiteX6" fmla="*/ 1368425 w 2848292"/>
                <a:gd name="connsiteY6" fmla="*/ 411163 h 2886075"/>
                <a:gd name="connsiteX7" fmla="*/ 1011237 w 2848292"/>
                <a:gd name="connsiteY7" fmla="*/ 647700 h 2886075"/>
                <a:gd name="connsiteX8" fmla="*/ 649287 w 2848292"/>
                <a:gd name="connsiteY8" fmla="*/ 1028700 h 2886075"/>
                <a:gd name="connsiteX9" fmla="*/ 254000 w 2848292"/>
                <a:gd name="connsiteY9" fmla="*/ 1604963 h 2886075"/>
                <a:gd name="connsiteX10" fmla="*/ 0 w 2848292"/>
                <a:gd name="connsiteY10" fmla="*/ 2559050 h 2886075"/>
                <a:gd name="connsiteX11" fmla="*/ 22542 w 2848292"/>
                <a:gd name="connsiteY11" fmla="*/ 2886075 h 2886075"/>
                <a:gd name="connsiteX12" fmla="*/ 2848292 w 2848292"/>
                <a:gd name="connsiteY12" fmla="*/ 2839085 h 2886075"/>
                <a:gd name="connsiteX0" fmla="*/ 2868612 w 2868612"/>
                <a:gd name="connsiteY0" fmla="*/ 2839085 h 2881313"/>
                <a:gd name="connsiteX1" fmla="*/ 2479357 w 2868612"/>
                <a:gd name="connsiteY1" fmla="*/ 0 h 2881313"/>
                <a:gd name="connsiteX2" fmla="*/ 2288857 w 2868612"/>
                <a:gd name="connsiteY2" fmla="*/ 57150 h 2881313"/>
                <a:gd name="connsiteX3" fmla="*/ 2093595 w 2868612"/>
                <a:gd name="connsiteY3" fmla="*/ 109537 h 2881313"/>
                <a:gd name="connsiteX4" fmla="*/ 1864995 w 2868612"/>
                <a:gd name="connsiteY4" fmla="*/ 166687 h 2881313"/>
                <a:gd name="connsiteX5" fmla="*/ 1574482 w 2868612"/>
                <a:gd name="connsiteY5" fmla="*/ 314325 h 2881313"/>
                <a:gd name="connsiteX6" fmla="*/ 1388745 w 2868612"/>
                <a:gd name="connsiteY6" fmla="*/ 411163 h 2881313"/>
                <a:gd name="connsiteX7" fmla="*/ 1031557 w 2868612"/>
                <a:gd name="connsiteY7" fmla="*/ 647700 h 2881313"/>
                <a:gd name="connsiteX8" fmla="*/ 669607 w 2868612"/>
                <a:gd name="connsiteY8" fmla="*/ 1028700 h 2881313"/>
                <a:gd name="connsiteX9" fmla="*/ 274320 w 2868612"/>
                <a:gd name="connsiteY9" fmla="*/ 1604963 h 2881313"/>
                <a:gd name="connsiteX10" fmla="*/ 20320 w 2868612"/>
                <a:gd name="connsiteY10" fmla="*/ 2559050 h 2881313"/>
                <a:gd name="connsiteX11" fmla="*/ 0 w 2868612"/>
                <a:gd name="connsiteY11" fmla="*/ 2881313 h 2881313"/>
                <a:gd name="connsiteX12" fmla="*/ 2868612 w 2868612"/>
                <a:gd name="connsiteY12" fmla="*/ 2839085 h 2881313"/>
                <a:gd name="connsiteX0" fmla="*/ 2868612 w 2868612"/>
                <a:gd name="connsiteY0" fmla="*/ 2839085 h 2881313"/>
                <a:gd name="connsiteX1" fmla="*/ 2479357 w 2868612"/>
                <a:gd name="connsiteY1" fmla="*/ 0 h 2881313"/>
                <a:gd name="connsiteX2" fmla="*/ 2288857 w 2868612"/>
                <a:gd name="connsiteY2" fmla="*/ 57150 h 2881313"/>
                <a:gd name="connsiteX3" fmla="*/ 2093595 w 2868612"/>
                <a:gd name="connsiteY3" fmla="*/ 109537 h 2881313"/>
                <a:gd name="connsiteX4" fmla="*/ 1864995 w 2868612"/>
                <a:gd name="connsiteY4" fmla="*/ 166687 h 2881313"/>
                <a:gd name="connsiteX5" fmla="*/ 1574482 w 2868612"/>
                <a:gd name="connsiteY5" fmla="*/ 314325 h 2881313"/>
                <a:gd name="connsiteX6" fmla="*/ 1388745 w 2868612"/>
                <a:gd name="connsiteY6" fmla="*/ 411163 h 2881313"/>
                <a:gd name="connsiteX7" fmla="*/ 1031557 w 2868612"/>
                <a:gd name="connsiteY7" fmla="*/ 647700 h 2881313"/>
                <a:gd name="connsiteX8" fmla="*/ 669607 w 2868612"/>
                <a:gd name="connsiteY8" fmla="*/ 1028700 h 2881313"/>
                <a:gd name="connsiteX9" fmla="*/ 274320 w 2868612"/>
                <a:gd name="connsiteY9" fmla="*/ 1604963 h 2881313"/>
                <a:gd name="connsiteX10" fmla="*/ 20320 w 2868612"/>
                <a:gd name="connsiteY10" fmla="*/ 2559050 h 2881313"/>
                <a:gd name="connsiteX11" fmla="*/ 0 w 2868612"/>
                <a:gd name="connsiteY11" fmla="*/ 2881313 h 2881313"/>
                <a:gd name="connsiteX12" fmla="*/ 2868612 w 2868612"/>
                <a:gd name="connsiteY12" fmla="*/ 2839085 h 2881313"/>
                <a:gd name="connsiteX0" fmla="*/ 2868612 w 2868612"/>
                <a:gd name="connsiteY0" fmla="*/ 2839085 h 2881313"/>
                <a:gd name="connsiteX1" fmla="*/ 2479357 w 2868612"/>
                <a:gd name="connsiteY1" fmla="*/ 0 h 2881313"/>
                <a:gd name="connsiteX2" fmla="*/ 2288857 w 2868612"/>
                <a:gd name="connsiteY2" fmla="*/ 57150 h 2881313"/>
                <a:gd name="connsiteX3" fmla="*/ 2093595 w 2868612"/>
                <a:gd name="connsiteY3" fmla="*/ 109537 h 2881313"/>
                <a:gd name="connsiteX4" fmla="*/ 1864995 w 2868612"/>
                <a:gd name="connsiteY4" fmla="*/ 166687 h 2881313"/>
                <a:gd name="connsiteX5" fmla="*/ 1574482 w 2868612"/>
                <a:gd name="connsiteY5" fmla="*/ 314325 h 2881313"/>
                <a:gd name="connsiteX6" fmla="*/ 1388745 w 2868612"/>
                <a:gd name="connsiteY6" fmla="*/ 411163 h 2881313"/>
                <a:gd name="connsiteX7" fmla="*/ 1031557 w 2868612"/>
                <a:gd name="connsiteY7" fmla="*/ 647700 h 2881313"/>
                <a:gd name="connsiteX8" fmla="*/ 669607 w 2868612"/>
                <a:gd name="connsiteY8" fmla="*/ 1028700 h 2881313"/>
                <a:gd name="connsiteX9" fmla="*/ 274320 w 2868612"/>
                <a:gd name="connsiteY9" fmla="*/ 1604963 h 2881313"/>
                <a:gd name="connsiteX10" fmla="*/ 20320 w 2868612"/>
                <a:gd name="connsiteY10" fmla="*/ 2559050 h 2881313"/>
                <a:gd name="connsiteX11" fmla="*/ 0 w 2868612"/>
                <a:gd name="connsiteY11" fmla="*/ 2881313 h 2881313"/>
                <a:gd name="connsiteX12" fmla="*/ 2868612 w 2868612"/>
                <a:gd name="connsiteY12" fmla="*/ 2839085 h 288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68612" h="2881313">
                  <a:moveTo>
                    <a:pt x="2868612" y="2839085"/>
                  </a:moveTo>
                  <a:cubicBezTo>
                    <a:pt x="2785532" y="1855893"/>
                    <a:pt x="2600536" y="959380"/>
                    <a:pt x="2479357" y="0"/>
                  </a:cubicBezTo>
                  <a:cubicBezTo>
                    <a:pt x="2320818" y="41169"/>
                    <a:pt x="2352357" y="36513"/>
                    <a:pt x="2288857" y="57150"/>
                  </a:cubicBezTo>
                  <a:lnTo>
                    <a:pt x="2093595" y="109537"/>
                  </a:lnTo>
                  <a:lnTo>
                    <a:pt x="1864995" y="166687"/>
                  </a:lnTo>
                  <a:lnTo>
                    <a:pt x="1574482" y="314325"/>
                  </a:lnTo>
                  <a:lnTo>
                    <a:pt x="1388745" y="411163"/>
                  </a:lnTo>
                  <a:lnTo>
                    <a:pt x="1031557" y="647700"/>
                  </a:lnTo>
                  <a:lnTo>
                    <a:pt x="669607" y="1028700"/>
                  </a:lnTo>
                  <a:cubicBezTo>
                    <a:pt x="537845" y="1220788"/>
                    <a:pt x="410845" y="1374775"/>
                    <a:pt x="274320" y="1604963"/>
                  </a:cubicBezTo>
                  <a:cubicBezTo>
                    <a:pt x="78528" y="2210329"/>
                    <a:pt x="68474" y="2291821"/>
                    <a:pt x="20320" y="2559050"/>
                  </a:cubicBezTo>
                  <a:lnTo>
                    <a:pt x="0" y="2881313"/>
                  </a:lnTo>
                  <a:lnTo>
                    <a:pt x="2868612" y="2839085"/>
                  </a:lnTo>
                  <a:close/>
                </a:path>
              </a:pathLst>
            </a:cu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000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29243" y="1652349"/>
              <a:ext cx="11944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C00000"/>
                  </a:solidFill>
                </a:rPr>
                <a:t>Mountains</a:t>
              </a:r>
              <a:endParaRPr lang="en-GB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163042" y="2005260"/>
            <a:ext cx="2845013" cy="4283336"/>
            <a:chOff x="5163042" y="2005260"/>
            <a:chExt cx="2845013" cy="4283336"/>
          </a:xfrm>
        </p:grpSpPr>
        <p:sp>
          <p:nvSpPr>
            <p:cNvPr id="8" name="Freeform 7"/>
            <p:cNvSpPr/>
            <p:nvPr/>
          </p:nvSpPr>
          <p:spPr>
            <a:xfrm rot="10800000">
              <a:off x="5163042" y="2005260"/>
              <a:ext cx="2845013" cy="4283336"/>
            </a:xfrm>
            <a:custGeom>
              <a:avLst/>
              <a:gdLst>
                <a:gd name="connsiteX0" fmla="*/ 2819400 w 2819400"/>
                <a:gd name="connsiteY0" fmla="*/ 2819400 h 2857500"/>
                <a:gd name="connsiteX1" fmla="*/ 2819400 w 2819400"/>
                <a:gd name="connsiteY1" fmla="*/ 0 h 2857500"/>
                <a:gd name="connsiteX2" fmla="*/ 2419350 w 2819400"/>
                <a:gd name="connsiteY2" fmla="*/ 47625 h 2857500"/>
                <a:gd name="connsiteX3" fmla="*/ 2238375 w 2819400"/>
                <a:gd name="connsiteY3" fmla="*/ 66675 h 2857500"/>
                <a:gd name="connsiteX4" fmla="*/ 2047875 w 2819400"/>
                <a:gd name="connsiteY4" fmla="*/ 133350 h 2857500"/>
                <a:gd name="connsiteX5" fmla="*/ 1876425 w 2819400"/>
                <a:gd name="connsiteY5" fmla="*/ 190500 h 2857500"/>
                <a:gd name="connsiteX6" fmla="*/ 1524000 w 2819400"/>
                <a:gd name="connsiteY6" fmla="*/ 323850 h 2857500"/>
                <a:gd name="connsiteX7" fmla="*/ 1295400 w 2819400"/>
                <a:gd name="connsiteY7" fmla="*/ 504825 h 2857500"/>
                <a:gd name="connsiteX8" fmla="*/ 981075 w 2819400"/>
                <a:gd name="connsiteY8" fmla="*/ 657225 h 2857500"/>
                <a:gd name="connsiteX9" fmla="*/ 619125 w 2819400"/>
                <a:gd name="connsiteY9" fmla="*/ 1038225 h 2857500"/>
                <a:gd name="connsiteX10" fmla="*/ 209550 w 2819400"/>
                <a:gd name="connsiteY10" fmla="*/ 1676400 h 2857500"/>
                <a:gd name="connsiteX11" fmla="*/ 9525 w 2819400"/>
                <a:gd name="connsiteY11" fmla="*/ 2305050 h 2857500"/>
                <a:gd name="connsiteX12" fmla="*/ 0 w 2819400"/>
                <a:gd name="connsiteY12" fmla="*/ 2857500 h 2857500"/>
                <a:gd name="connsiteX13" fmla="*/ 2819400 w 2819400"/>
                <a:gd name="connsiteY13" fmla="*/ 2819400 h 2857500"/>
                <a:gd name="connsiteX0" fmla="*/ 2819400 w 2819400"/>
                <a:gd name="connsiteY0" fmla="*/ 2819400 h 2857500"/>
                <a:gd name="connsiteX1" fmla="*/ 2819400 w 2819400"/>
                <a:gd name="connsiteY1" fmla="*/ 0 h 2857500"/>
                <a:gd name="connsiteX2" fmla="*/ 2419350 w 2819400"/>
                <a:gd name="connsiteY2" fmla="*/ 47625 h 2857500"/>
                <a:gd name="connsiteX3" fmla="*/ 2238375 w 2819400"/>
                <a:gd name="connsiteY3" fmla="*/ 66675 h 2857500"/>
                <a:gd name="connsiteX4" fmla="*/ 2047875 w 2819400"/>
                <a:gd name="connsiteY4" fmla="*/ 133350 h 2857500"/>
                <a:gd name="connsiteX5" fmla="*/ 1876425 w 2819400"/>
                <a:gd name="connsiteY5" fmla="*/ 190500 h 2857500"/>
                <a:gd name="connsiteX6" fmla="*/ 1524000 w 2819400"/>
                <a:gd name="connsiteY6" fmla="*/ 323850 h 2857500"/>
                <a:gd name="connsiteX7" fmla="*/ 1276350 w 2819400"/>
                <a:gd name="connsiteY7" fmla="*/ 473075 h 2857500"/>
                <a:gd name="connsiteX8" fmla="*/ 981075 w 2819400"/>
                <a:gd name="connsiteY8" fmla="*/ 657225 h 2857500"/>
                <a:gd name="connsiteX9" fmla="*/ 619125 w 2819400"/>
                <a:gd name="connsiteY9" fmla="*/ 1038225 h 2857500"/>
                <a:gd name="connsiteX10" fmla="*/ 209550 w 2819400"/>
                <a:gd name="connsiteY10" fmla="*/ 1676400 h 2857500"/>
                <a:gd name="connsiteX11" fmla="*/ 9525 w 2819400"/>
                <a:gd name="connsiteY11" fmla="*/ 2305050 h 2857500"/>
                <a:gd name="connsiteX12" fmla="*/ 0 w 2819400"/>
                <a:gd name="connsiteY12" fmla="*/ 2857500 h 2857500"/>
                <a:gd name="connsiteX13" fmla="*/ 2819400 w 2819400"/>
                <a:gd name="connsiteY13" fmla="*/ 2819400 h 2857500"/>
                <a:gd name="connsiteX0" fmla="*/ 2819400 w 2819400"/>
                <a:gd name="connsiteY0" fmla="*/ 2819400 h 2857500"/>
                <a:gd name="connsiteX1" fmla="*/ 2819400 w 2819400"/>
                <a:gd name="connsiteY1" fmla="*/ 0 h 2857500"/>
                <a:gd name="connsiteX2" fmla="*/ 2419350 w 2819400"/>
                <a:gd name="connsiteY2" fmla="*/ 47625 h 2857500"/>
                <a:gd name="connsiteX3" fmla="*/ 2238375 w 2819400"/>
                <a:gd name="connsiteY3" fmla="*/ 66675 h 2857500"/>
                <a:gd name="connsiteX4" fmla="*/ 2047875 w 2819400"/>
                <a:gd name="connsiteY4" fmla="*/ 133350 h 2857500"/>
                <a:gd name="connsiteX5" fmla="*/ 1876425 w 2819400"/>
                <a:gd name="connsiteY5" fmla="*/ 190500 h 2857500"/>
                <a:gd name="connsiteX6" fmla="*/ 1524000 w 2819400"/>
                <a:gd name="connsiteY6" fmla="*/ 323850 h 2857500"/>
                <a:gd name="connsiteX7" fmla="*/ 1276350 w 2819400"/>
                <a:gd name="connsiteY7" fmla="*/ 473075 h 2857500"/>
                <a:gd name="connsiteX8" fmla="*/ 981075 w 2819400"/>
                <a:gd name="connsiteY8" fmla="*/ 657225 h 2857500"/>
                <a:gd name="connsiteX9" fmla="*/ 619125 w 2819400"/>
                <a:gd name="connsiteY9" fmla="*/ 1038225 h 2857500"/>
                <a:gd name="connsiteX10" fmla="*/ 209550 w 2819400"/>
                <a:gd name="connsiteY10" fmla="*/ 1676400 h 2857500"/>
                <a:gd name="connsiteX11" fmla="*/ 22225 w 2819400"/>
                <a:gd name="connsiteY11" fmla="*/ 2330450 h 2857500"/>
                <a:gd name="connsiteX12" fmla="*/ 0 w 2819400"/>
                <a:gd name="connsiteY12" fmla="*/ 2857500 h 2857500"/>
                <a:gd name="connsiteX13" fmla="*/ 2819400 w 2819400"/>
                <a:gd name="connsiteY13" fmla="*/ 2819400 h 2857500"/>
                <a:gd name="connsiteX0" fmla="*/ 2825750 w 2825750"/>
                <a:gd name="connsiteY0" fmla="*/ 2863850 h 2863850"/>
                <a:gd name="connsiteX1" fmla="*/ 2819400 w 2825750"/>
                <a:gd name="connsiteY1" fmla="*/ 0 h 2863850"/>
                <a:gd name="connsiteX2" fmla="*/ 2419350 w 2825750"/>
                <a:gd name="connsiteY2" fmla="*/ 47625 h 2863850"/>
                <a:gd name="connsiteX3" fmla="*/ 2238375 w 2825750"/>
                <a:gd name="connsiteY3" fmla="*/ 66675 h 2863850"/>
                <a:gd name="connsiteX4" fmla="*/ 2047875 w 2825750"/>
                <a:gd name="connsiteY4" fmla="*/ 133350 h 2863850"/>
                <a:gd name="connsiteX5" fmla="*/ 1876425 w 2825750"/>
                <a:gd name="connsiteY5" fmla="*/ 190500 h 2863850"/>
                <a:gd name="connsiteX6" fmla="*/ 1524000 w 2825750"/>
                <a:gd name="connsiteY6" fmla="*/ 323850 h 2863850"/>
                <a:gd name="connsiteX7" fmla="*/ 1276350 w 2825750"/>
                <a:gd name="connsiteY7" fmla="*/ 473075 h 2863850"/>
                <a:gd name="connsiteX8" fmla="*/ 981075 w 2825750"/>
                <a:gd name="connsiteY8" fmla="*/ 657225 h 2863850"/>
                <a:gd name="connsiteX9" fmla="*/ 619125 w 2825750"/>
                <a:gd name="connsiteY9" fmla="*/ 1038225 h 2863850"/>
                <a:gd name="connsiteX10" fmla="*/ 209550 w 2825750"/>
                <a:gd name="connsiteY10" fmla="*/ 1676400 h 2863850"/>
                <a:gd name="connsiteX11" fmla="*/ 22225 w 2825750"/>
                <a:gd name="connsiteY11" fmla="*/ 2330450 h 2863850"/>
                <a:gd name="connsiteX12" fmla="*/ 0 w 2825750"/>
                <a:gd name="connsiteY12" fmla="*/ 2857500 h 2863850"/>
                <a:gd name="connsiteX13" fmla="*/ 2825750 w 2825750"/>
                <a:gd name="connsiteY13" fmla="*/ 2863850 h 2863850"/>
                <a:gd name="connsiteX0" fmla="*/ 2787650 w 2819489"/>
                <a:gd name="connsiteY0" fmla="*/ 2879090 h 2879090"/>
                <a:gd name="connsiteX1" fmla="*/ 2819400 w 2819489"/>
                <a:gd name="connsiteY1" fmla="*/ 0 h 2879090"/>
                <a:gd name="connsiteX2" fmla="*/ 2419350 w 2819489"/>
                <a:gd name="connsiteY2" fmla="*/ 47625 h 2879090"/>
                <a:gd name="connsiteX3" fmla="*/ 2238375 w 2819489"/>
                <a:gd name="connsiteY3" fmla="*/ 66675 h 2879090"/>
                <a:gd name="connsiteX4" fmla="*/ 2047875 w 2819489"/>
                <a:gd name="connsiteY4" fmla="*/ 133350 h 2879090"/>
                <a:gd name="connsiteX5" fmla="*/ 1876425 w 2819489"/>
                <a:gd name="connsiteY5" fmla="*/ 190500 h 2879090"/>
                <a:gd name="connsiteX6" fmla="*/ 1524000 w 2819489"/>
                <a:gd name="connsiteY6" fmla="*/ 323850 h 2879090"/>
                <a:gd name="connsiteX7" fmla="*/ 1276350 w 2819489"/>
                <a:gd name="connsiteY7" fmla="*/ 473075 h 2879090"/>
                <a:gd name="connsiteX8" fmla="*/ 981075 w 2819489"/>
                <a:gd name="connsiteY8" fmla="*/ 657225 h 2879090"/>
                <a:gd name="connsiteX9" fmla="*/ 619125 w 2819489"/>
                <a:gd name="connsiteY9" fmla="*/ 1038225 h 2879090"/>
                <a:gd name="connsiteX10" fmla="*/ 209550 w 2819489"/>
                <a:gd name="connsiteY10" fmla="*/ 1676400 h 2879090"/>
                <a:gd name="connsiteX11" fmla="*/ 22225 w 2819489"/>
                <a:gd name="connsiteY11" fmla="*/ 2330450 h 2879090"/>
                <a:gd name="connsiteX12" fmla="*/ 0 w 2819489"/>
                <a:gd name="connsiteY12" fmla="*/ 2857500 h 2879090"/>
                <a:gd name="connsiteX13" fmla="*/ 2787650 w 2819489"/>
                <a:gd name="connsiteY13" fmla="*/ 2879090 h 2879090"/>
                <a:gd name="connsiteX0" fmla="*/ 2787650 w 2819489"/>
                <a:gd name="connsiteY0" fmla="*/ 2879090 h 2895600"/>
                <a:gd name="connsiteX1" fmla="*/ 2819400 w 2819489"/>
                <a:gd name="connsiteY1" fmla="*/ 0 h 2895600"/>
                <a:gd name="connsiteX2" fmla="*/ 2419350 w 2819489"/>
                <a:gd name="connsiteY2" fmla="*/ 47625 h 2895600"/>
                <a:gd name="connsiteX3" fmla="*/ 2238375 w 2819489"/>
                <a:gd name="connsiteY3" fmla="*/ 66675 h 2895600"/>
                <a:gd name="connsiteX4" fmla="*/ 2047875 w 2819489"/>
                <a:gd name="connsiteY4" fmla="*/ 133350 h 2895600"/>
                <a:gd name="connsiteX5" fmla="*/ 1876425 w 2819489"/>
                <a:gd name="connsiteY5" fmla="*/ 190500 h 2895600"/>
                <a:gd name="connsiteX6" fmla="*/ 1524000 w 2819489"/>
                <a:gd name="connsiteY6" fmla="*/ 323850 h 2895600"/>
                <a:gd name="connsiteX7" fmla="*/ 1276350 w 2819489"/>
                <a:gd name="connsiteY7" fmla="*/ 473075 h 2895600"/>
                <a:gd name="connsiteX8" fmla="*/ 981075 w 2819489"/>
                <a:gd name="connsiteY8" fmla="*/ 657225 h 2895600"/>
                <a:gd name="connsiteX9" fmla="*/ 619125 w 2819489"/>
                <a:gd name="connsiteY9" fmla="*/ 1038225 h 2895600"/>
                <a:gd name="connsiteX10" fmla="*/ 209550 w 2819489"/>
                <a:gd name="connsiteY10" fmla="*/ 1676400 h 2895600"/>
                <a:gd name="connsiteX11" fmla="*/ 22225 w 2819489"/>
                <a:gd name="connsiteY11" fmla="*/ 2330450 h 2895600"/>
                <a:gd name="connsiteX12" fmla="*/ 0 w 2819489"/>
                <a:gd name="connsiteY12" fmla="*/ 2895600 h 2895600"/>
                <a:gd name="connsiteX13" fmla="*/ 2787650 w 2819489"/>
                <a:gd name="connsiteY13" fmla="*/ 2879090 h 2895600"/>
                <a:gd name="connsiteX0" fmla="*/ 2795270 w 2827109"/>
                <a:gd name="connsiteY0" fmla="*/ 2879090 h 2895600"/>
                <a:gd name="connsiteX1" fmla="*/ 2827020 w 2827109"/>
                <a:gd name="connsiteY1" fmla="*/ 0 h 2895600"/>
                <a:gd name="connsiteX2" fmla="*/ 2426970 w 2827109"/>
                <a:gd name="connsiteY2" fmla="*/ 47625 h 2895600"/>
                <a:gd name="connsiteX3" fmla="*/ 2245995 w 2827109"/>
                <a:gd name="connsiteY3" fmla="*/ 66675 h 2895600"/>
                <a:gd name="connsiteX4" fmla="*/ 2055495 w 2827109"/>
                <a:gd name="connsiteY4" fmla="*/ 133350 h 2895600"/>
                <a:gd name="connsiteX5" fmla="*/ 1884045 w 2827109"/>
                <a:gd name="connsiteY5" fmla="*/ 190500 h 2895600"/>
                <a:gd name="connsiteX6" fmla="*/ 1531620 w 2827109"/>
                <a:gd name="connsiteY6" fmla="*/ 323850 h 2895600"/>
                <a:gd name="connsiteX7" fmla="*/ 1283970 w 2827109"/>
                <a:gd name="connsiteY7" fmla="*/ 473075 h 2895600"/>
                <a:gd name="connsiteX8" fmla="*/ 988695 w 2827109"/>
                <a:gd name="connsiteY8" fmla="*/ 657225 h 2895600"/>
                <a:gd name="connsiteX9" fmla="*/ 626745 w 2827109"/>
                <a:gd name="connsiteY9" fmla="*/ 1038225 h 2895600"/>
                <a:gd name="connsiteX10" fmla="*/ 217170 w 2827109"/>
                <a:gd name="connsiteY10" fmla="*/ 1676400 h 2895600"/>
                <a:gd name="connsiteX11" fmla="*/ 29845 w 2827109"/>
                <a:gd name="connsiteY11" fmla="*/ 2330450 h 2895600"/>
                <a:gd name="connsiteX12" fmla="*/ 0 w 2827109"/>
                <a:gd name="connsiteY12" fmla="*/ 2895600 h 2895600"/>
                <a:gd name="connsiteX13" fmla="*/ 2795270 w 2827109"/>
                <a:gd name="connsiteY13" fmla="*/ 2879090 h 2895600"/>
                <a:gd name="connsiteX0" fmla="*/ 2825750 w 2827513"/>
                <a:gd name="connsiteY0" fmla="*/ 2848610 h 2895600"/>
                <a:gd name="connsiteX1" fmla="*/ 2827020 w 2827513"/>
                <a:gd name="connsiteY1" fmla="*/ 0 h 2895600"/>
                <a:gd name="connsiteX2" fmla="*/ 2426970 w 2827513"/>
                <a:gd name="connsiteY2" fmla="*/ 47625 h 2895600"/>
                <a:gd name="connsiteX3" fmla="*/ 2245995 w 2827513"/>
                <a:gd name="connsiteY3" fmla="*/ 66675 h 2895600"/>
                <a:gd name="connsiteX4" fmla="*/ 2055495 w 2827513"/>
                <a:gd name="connsiteY4" fmla="*/ 133350 h 2895600"/>
                <a:gd name="connsiteX5" fmla="*/ 1884045 w 2827513"/>
                <a:gd name="connsiteY5" fmla="*/ 190500 h 2895600"/>
                <a:gd name="connsiteX6" fmla="*/ 1531620 w 2827513"/>
                <a:gd name="connsiteY6" fmla="*/ 323850 h 2895600"/>
                <a:gd name="connsiteX7" fmla="*/ 1283970 w 2827513"/>
                <a:gd name="connsiteY7" fmla="*/ 473075 h 2895600"/>
                <a:gd name="connsiteX8" fmla="*/ 988695 w 2827513"/>
                <a:gd name="connsiteY8" fmla="*/ 657225 h 2895600"/>
                <a:gd name="connsiteX9" fmla="*/ 626745 w 2827513"/>
                <a:gd name="connsiteY9" fmla="*/ 1038225 h 2895600"/>
                <a:gd name="connsiteX10" fmla="*/ 217170 w 2827513"/>
                <a:gd name="connsiteY10" fmla="*/ 1676400 h 2895600"/>
                <a:gd name="connsiteX11" fmla="*/ 29845 w 2827513"/>
                <a:gd name="connsiteY11" fmla="*/ 2330450 h 2895600"/>
                <a:gd name="connsiteX12" fmla="*/ 0 w 2827513"/>
                <a:gd name="connsiteY12" fmla="*/ 2895600 h 2895600"/>
                <a:gd name="connsiteX13" fmla="*/ 2825750 w 2827513"/>
                <a:gd name="connsiteY13" fmla="*/ 2848610 h 2895600"/>
                <a:gd name="connsiteX0" fmla="*/ 2795905 w 2797668"/>
                <a:gd name="connsiteY0" fmla="*/ 2848610 h 4283336"/>
                <a:gd name="connsiteX1" fmla="*/ 2797175 w 2797668"/>
                <a:gd name="connsiteY1" fmla="*/ 0 h 4283336"/>
                <a:gd name="connsiteX2" fmla="*/ 2397125 w 2797668"/>
                <a:gd name="connsiteY2" fmla="*/ 47625 h 4283336"/>
                <a:gd name="connsiteX3" fmla="*/ 2216150 w 2797668"/>
                <a:gd name="connsiteY3" fmla="*/ 66675 h 4283336"/>
                <a:gd name="connsiteX4" fmla="*/ 2025650 w 2797668"/>
                <a:gd name="connsiteY4" fmla="*/ 133350 h 4283336"/>
                <a:gd name="connsiteX5" fmla="*/ 1854200 w 2797668"/>
                <a:gd name="connsiteY5" fmla="*/ 190500 h 4283336"/>
                <a:gd name="connsiteX6" fmla="*/ 1501775 w 2797668"/>
                <a:gd name="connsiteY6" fmla="*/ 323850 h 4283336"/>
                <a:gd name="connsiteX7" fmla="*/ 1254125 w 2797668"/>
                <a:gd name="connsiteY7" fmla="*/ 473075 h 4283336"/>
                <a:gd name="connsiteX8" fmla="*/ 958850 w 2797668"/>
                <a:gd name="connsiteY8" fmla="*/ 657225 h 4283336"/>
                <a:gd name="connsiteX9" fmla="*/ 596900 w 2797668"/>
                <a:gd name="connsiteY9" fmla="*/ 1038225 h 4283336"/>
                <a:gd name="connsiteX10" fmla="*/ 187325 w 2797668"/>
                <a:gd name="connsiteY10" fmla="*/ 1676400 h 4283336"/>
                <a:gd name="connsiteX11" fmla="*/ 0 w 2797668"/>
                <a:gd name="connsiteY11" fmla="*/ 2330450 h 4283336"/>
                <a:gd name="connsiteX12" fmla="*/ 325157 w 2797668"/>
                <a:gd name="connsiteY12" fmla="*/ 4283336 h 4283336"/>
                <a:gd name="connsiteX13" fmla="*/ 2795905 w 2797668"/>
                <a:gd name="connsiteY13" fmla="*/ 2848610 h 4283336"/>
                <a:gd name="connsiteX0" fmla="*/ 2795905 w 2797668"/>
                <a:gd name="connsiteY0" fmla="*/ 2848610 h 4283336"/>
                <a:gd name="connsiteX1" fmla="*/ 2797175 w 2797668"/>
                <a:gd name="connsiteY1" fmla="*/ 0 h 4283336"/>
                <a:gd name="connsiteX2" fmla="*/ 2397125 w 2797668"/>
                <a:gd name="connsiteY2" fmla="*/ 47625 h 4283336"/>
                <a:gd name="connsiteX3" fmla="*/ 2216150 w 2797668"/>
                <a:gd name="connsiteY3" fmla="*/ 66675 h 4283336"/>
                <a:gd name="connsiteX4" fmla="*/ 2025650 w 2797668"/>
                <a:gd name="connsiteY4" fmla="*/ 133350 h 4283336"/>
                <a:gd name="connsiteX5" fmla="*/ 1854200 w 2797668"/>
                <a:gd name="connsiteY5" fmla="*/ 190500 h 4283336"/>
                <a:gd name="connsiteX6" fmla="*/ 1501775 w 2797668"/>
                <a:gd name="connsiteY6" fmla="*/ 323850 h 4283336"/>
                <a:gd name="connsiteX7" fmla="*/ 1254125 w 2797668"/>
                <a:gd name="connsiteY7" fmla="*/ 473075 h 4283336"/>
                <a:gd name="connsiteX8" fmla="*/ 958850 w 2797668"/>
                <a:gd name="connsiteY8" fmla="*/ 657225 h 4283336"/>
                <a:gd name="connsiteX9" fmla="*/ 596900 w 2797668"/>
                <a:gd name="connsiteY9" fmla="*/ 1038225 h 4283336"/>
                <a:gd name="connsiteX10" fmla="*/ 187325 w 2797668"/>
                <a:gd name="connsiteY10" fmla="*/ 1676400 h 4283336"/>
                <a:gd name="connsiteX11" fmla="*/ 0 w 2797668"/>
                <a:gd name="connsiteY11" fmla="*/ 2330450 h 4283336"/>
                <a:gd name="connsiteX12" fmla="*/ 325157 w 2797668"/>
                <a:gd name="connsiteY12" fmla="*/ 4283336 h 4283336"/>
                <a:gd name="connsiteX13" fmla="*/ 2795905 w 2797668"/>
                <a:gd name="connsiteY13" fmla="*/ 2848610 h 4283336"/>
                <a:gd name="connsiteX0" fmla="*/ 2835776 w 2837539"/>
                <a:gd name="connsiteY0" fmla="*/ 2848610 h 4283336"/>
                <a:gd name="connsiteX1" fmla="*/ 2837046 w 2837539"/>
                <a:gd name="connsiteY1" fmla="*/ 0 h 4283336"/>
                <a:gd name="connsiteX2" fmla="*/ 2436996 w 2837539"/>
                <a:gd name="connsiteY2" fmla="*/ 47625 h 4283336"/>
                <a:gd name="connsiteX3" fmla="*/ 2256021 w 2837539"/>
                <a:gd name="connsiteY3" fmla="*/ 66675 h 4283336"/>
                <a:gd name="connsiteX4" fmla="*/ 2065521 w 2837539"/>
                <a:gd name="connsiteY4" fmla="*/ 133350 h 4283336"/>
                <a:gd name="connsiteX5" fmla="*/ 1894071 w 2837539"/>
                <a:gd name="connsiteY5" fmla="*/ 190500 h 4283336"/>
                <a:gd name="connsiteX6" fmla="*/ 1541646 w 2837539"/>
                <a:gd name="connsiteY6" fmla="*/ 323850 h 4283336"/>
                <a:gd name="connsiteX7" fmla="*/ 1293996 w 2837539"/>
                <a:gd name="connsiteY7" fmla="*/ 473075 h 4283336"/>
                <a:gd name="connsiteX8" fmla="*/ 998721 w 2837539"/>
                <a:gd name="connsiteY8" fmla="*/ 657225 h 4283336"/>
                <a:gd name="connsiteX9" fmla="*/ 636771 w 2837539"/>
                <a:gd name="connsiteY9" fmla="*/ 1038225 h 4283336"/>
                <a:gd name="connsiteX10" fmla="*/ 227196 w 2837539"/>
                <a:gd name="connsiteY10" fmla="*/ 1676400 h 4283336"/>
                <a:gd name="connsiteX11" fmla="*/ 39871 w 2837539"/>
                <a:gd name="connsiteY11" fmla="*/ 2330450 h 4283336"/>
                <a:gd name="connsiteX12" fmla="*/ 29165 w 2837539"/>
                <a:gd name="connsiteY12" fmla="*/ 2362055 h 4283336"/>
                <a:gd name="connsiteX13" fmla="*/ 365028 w 2837539"/>
                <a:gd name="connsiteY13" fmla="*/ 4283336 h 4283336"/>
                <a:gd name="connsiteX14" fmla="*/ 2835776 w 2837539"/>
                <a:gd name="connsiteY14" fmla="*/ 2848610 h 4283336"/>
                <a:gd name="connsiteX0" fmla="*/ 2843250 w 2845013"/>
                <a:gd name="connsiteY0" fmla="*/ 2848610 h 4283336"/>
                <a:gd name="connsiteX1" fmla="*/ 2844520 w 2845013"/>
                <a:gd name="connsiteY1" fmla="*/ 0 h 4283336"/>
                <a:gd name="connsiteX2" fmla="*/ 2444470 w 2845013"/>
                <a:gd name="connsiteY2" fmla="*/ 47625 h 4283336"/>
                <a:gd name="connsiteX3" fmla="*/ 2263495 w 2845013"/>
                <a:gd name="connsiteY3" fmla="*/ 66675 h 4283336"/>
                <a:gd name="connsiteX4" fmla="*/ 2072995 w 2845013"/>
                <a:gd name="connsiteY4" fmla="*/ 133350 h 4283336"/>
                <a:gd name="connsiteX5" fmla="*/ 1901545 w 2845013"/>
                <a:gd name="connsiteY5" fmla="*/ 190500 h 4283336"/>
                <a:gd name="connsiteX6" fmla="*/ 1549120 w 2845013"/>
                <a:gd name="connsiteY6" fmla="*/ 323850 h 4283336"/>
                <a:gd name="connsiteX7" fmla="*/ 1301470 w 2845013"/>
                <a:gd name="connsiteY7" fmla="*/ 473075 h 4283336"/>
                <a:gd name="connsiteX8" fmla="*/ 1006195 w 2845013"/>
                <a:gd name="connsiteY8" fmla="*/ 657225 h 4283336"/>
                <a:gd name="connsiteX9" fmla="*/ 644245 w 2845013"/>
                <a:gd name="connsiteY9" fmla="*/ 1038225 h 4283336"/>
                <a:gd name="connsiteX10" fmla="*/ 234670 w 2845013"/>
                <a:gd name="connsiteY10" fmla="*/ 1676400 h 4283336"/>
                <a:gd name="connsiteX11" fmla="*/ 47345 w 2845013"/>
                <a:gd name="connsiteY11" fmla="*/ 2330450 h 4283336"/>
                <a:gd name="connsiteX12" fmla="*/ 25881 w 2845013"/>
                <a:gd name="connsiteY12" fmla="*/ 3115090 h 4283336"/>
                <a:gd name="connsiteX13" fmla="*/ 372502 w 2845013"/>
                <a:gd name="connsiteY13" fmla="*/ 4283336 h 4283336"/>
                <a:gd name="connsiteX14" fmla="*/ 2843250 w 2845013"/>
                <a:gd name="connsiteY14" fmla="*/ 2848610 h 4283336"/>
                <a:gd name="connsiteX0" fmla="*/ 2843250 w 2845013"/>
                <a:gd name="connsiteY0" fmla="*/ 2848610 h 4283336"/>
                <a:gd name="connsiteX1" fmla="*/ 2844520 w 2845013"/>
                <a:gd name="connsiteY1" fmla="*/ 0 h 4283336"/>
                <a:gd name="connsiteX2" fmla="*/ 2444470 w 2845013"/>
                <a:gd name="connsiteY2" fmla="*/ 47625 h 4283336"/>
                <a:gd name="connsiteX3" fmla="*/ 2263495 w 2845013"/>
                <a:gd name="connsiteY3" fmla="*/ 66675 h 4283336"/>
                <a:gd name="connsiteX4" fmla="*/ 2072995 w 2845013"/>
                <a:gd name="connsiteY4" fmla="*/ 133350 h 4283336"/>
                <a:gd name="connsiteX5" fmla="*/ 1901545 w 2845013"/>
                <a:gd name="connsiteY5" fmla="*/ 190500 h 4283336"/>
                <a:gd name="connsiteX6" fmla="*/ 1549120 w 2845013"/>
                <a:gd name="connsiteY6" fmla="*/ 323850 h 4283336"/>
                <a:gd name="connsiteX7" fmla="*/ 1301470 w 2845013"/>
                <a:gd name="connsiteY7" fmla="*/ 473075 h 4283336"/>
                <a:gd name="connsiteX8" fmla="*/ 1006195 w 2845013"/>
                <a:gd name="connsiteY8" fmla="*/ 657225 h 4283336"/>
                <a:gd name="connsiteX9" fmla="*/ 644245 w 2845013"/>
                <a:gd name="connsiteY9" fmla="*/ 1038225 h 4283336"/>
                <a:gd name="connsiteX10" fmla="*/ 234670 w 2845013"/>
                <a:gd name="connsiteY10" fmla="*/ 1676400 h 4283336"/>
                <a:gd name="connsiteX11" fmla="*/ 47345 w 2845013"/>
                <a:gd name="connsiteY11" fmla="*/ 2330450 h 4283336"/>
                <a:gd name="connsiteX12" fmla="*/ 25881 w 2845013"/>
                <a:gd name="connsiteY12" fmla="*/ 3115090 h 4283336"/>
                <a:gd name="connsiteX13" fmla="*/ 372502 w 2845013"/>
                <a:gd name="connsiteY13" fmla="*/ 4283336 h 4283336"/>
                <a:gd name="connsiteX14" fmla="*/ 2843250 w 2845013"/>
                <a:gd name="connsiteY14" fmla="*/ 2848610 h 428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45013" h="4283336">
                  <a:moveTo>
                    <a:pt x="2843250" y="2848610"/>
                  </a:moveTo>
                  <a:cubicBezTo>
                    <a:pt x="2841133" y="1893993"/>
                    <a:pt x="2846637" y="954617"/>
                    <a:pt x="2844520" y="0"/>
                  </a:cubicBezTo>
                  <a:lnTo>
                    <a:pt x="2444470" y="47625"/>
                  </a:lnTo>
                  <a:lnTo>
                    <a:pt x="2263495" y="66675"/>
                  </a:lnTo>
                  <a:lnTo>
                    <a:pt x="2072995" y="133350"/>
                  </a:lnTo>
                  <a:lnTo>
                    <a:pt x="1901545" y="190500"/>
                  </a:lnTo>
                  <a:lnTo>
                    <a:pt x="1549120" y="323850"/>
                  </a:lnTo>
                  <a:lnTo>
                    <a:pt x="1301470" y="473075"/>
                  </a:lnTo>
                  <a:lnTo>
                    <a:pt x="1006195" y="657225"/>
                  </a:lnTo>
                  <a:lnTo>
                    <a:pt x="644245" y="1038225"/>
                  </a:lnTo>
                  <a:lnTo>
                    <a:pt x="234670" y="1676400"/>
                  </a:lnTo>
                  <a:lnTo>
                    <a:pt x="47345" y="2330450"/>
                  </a:lnTo>
                  <a:cubicBezTo>
                    <a:pt x="14340" y="2444726"/>
                    <a:pt x="-28312" y="2789609"/>
                    <a:pt x="25881" y="3115090"/>
                  </a:cubicBezTo>
                  <a:cubicBezTo>
                    <a:pt x="80074" y="3440571"/>
                    <a:pt x="130644" y="3782696"/>
                    <a:pt x="372502" y="4283336"/>
                  </a:cubicBezTo>
                  <a:lnTo>
                    <a:pt x="2843250" y="2848610"/>
                  </a:lnTo>
                  <a:close/>
                </a:path>
              </a:pathLst>
            </a:cu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456040" y="4077072"/>
              <a:ext cx="11944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C00000"/>
                  </a:solidFill>
                </a:rPr>
                <a:t>Mountains</a:t>
              </a:r>
              <a:endParaRPr lang="en-GB" dirty="0">
                <a:solidFill>
                  <a:srgbClr val="C0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472264" y="5642265"/>
                <a:ext cx="251870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/>
                  <a:t>1 year of measurements,</a:t>
                </a:r>
              </a:p>
              <a:p>
                <a:r>
                  <a:rPr lang="en-GB" dirty="0" smtClean="0"/>
                  <a:t> i.e.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nb-NO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52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i="1" dirty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dirty="0" smtClean="0"/>
                  <a:t> samples</a:t>
                </a:r>
                <a:endParaRPr lang="en-GB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2264" y="5642265"/>
                <a:ext cx="2518703" cy="646331"/>
              </a:xfrm>
              <a:prstGeom prst="rect">
                <a:avLst/>
              </a:prstGeom>
              <a:blipFill rotWithShape="0">
                <a:blip r:embed="rId3"/>
                <a:stretch>
                  <a:fillRect l="-2179" t="-5660" r="-1695" b="-141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8951867" y="476672"/>
            <a:ext cx="155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Along-wind component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152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7272807" cy="57363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93947" y="296652"/>
                <a:ext cx="1200065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2800" dirty="0" smtClean="0"/>
                  <a:t>Probabilistic description of </a:t>
                </a:r>
                <a:r>
                  <a:rPr lang="nb-NO" sz="2800" dirty="0" err="1" smtClean="0"/>
                  <a:t>the</a:t>
                </a:r>
                <a:r>
                  <a:rPr lang="nb-NO" sz="2800" dirty="0" smtClean="0"/>
                  <a:t> </a:t>
                </a:r>
                <a:r>
                  <a:rPr lang="nb-NO" sz="2800" dirty="0" err="1" smtClean="0"/>
                  <a:t>mean</a:t>
                </a:r>
                <a:r>
                  <a:rPr lang="nb-NO" sz="2800" dirty="0" smtClean="0"/>
                  <a:t> </a:t>
                </a:r>
                <a:r>
                  <a:rPr lang="nb-NO" sz="2800" dirty="0" err="1" smtClean="0"/>
                  <a:t>wind</a:t>
                </a:r>
                <a:r>
                  <a:rPr lang="nb-NO" sz="2800" dirty="0" smtClean="0"/>
                  <a:t> </a:t>
                </a:r>
                <a:r>
                  <a:rPr lang="nb-NO" sz="2800" dirty="0" err="1" smtClean="0"/>
                  <a:t>velocity</a:t>
                </a:r>
                <a:r>
                  <a:rPr lang="nb-NO" sz="2800" dirty="0" smtClean="0"/>
                  <a:t> (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nb-NO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52</m:t>
                    </m:r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b-NO" sz="2800" dirty="0" smtClean="0"/>
                  <a:t> samples)</a:t>
                </a:r>
                <a:endParaRPr lang="en-GB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47" y="296652"/>
                <a:ext cx="12000656" cy="523220"/>
              </a:xfrm>
              <a:prstGeom prst="rect">
                <a:avLst/>
              </a:prstGeom>
              <a:blipFill rotWithShape="0">
                <a:blip r:embed="rId3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655840" y="1052736"/>
                <a:ext cx="3852428" cy="5076564"/>
              </a:xfrm>
              <a:prstGeom prst="rect">
                <a:avLst/>
              </a:prstGeom>
              <a:solidFill>
                <a:srgbClr val="0000FF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acc>
                  </m:oMath>
                </a14:m>
                <a:r>
                  <a:rPr lang="en-GB" dirty="0" smtClean="0"/>
                  <a:t>&gt; 10 m/s</a:t>
                </a:r>
                <a:endParaRPr lang="en-GB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840" y="1052736"/>
                <a:ext cx="3852428" cy="507656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9012324" y="1304764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N.B. : 10 min averaging period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9008731" y="2251321"/>
                <a:ext cx="21134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𝑈</m:t>
                        </m:r>
                        <m:r>
                          <m:rPr>
                            <m:nor/>
                          </m:rPr>
                          <a:rPr lang="en-GB" dirty="0"/>
                          <m:t> </m:t>
                        </m:r>
                      </m:e>
                    </m:acc>
                    <m:r>
                      <a:rPr lang="nb-NO" b="0" i="1" dirty="0" smtClean="0">
                        <a:latin typeface="Cambria Math" panose="02040503050406030204" pitchFamily="18" charset="0"/>
                      </a:rPr>
                      <m:t>&lt;23 </m:t>
                    </m:r>
                  </m:oMath>
                </a14:m>
                <a:r>
                  <a:rPr lang="en-GB" dirty="0" smtClean="0"/>
                  <a:t>m/s in 2015</a:t>
                </a:r>
                <a:endParaRPr lang="en-GB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8731" y="2251321"/>
                <a:ext cx="2113464" cy="369332"/>
              </a:xfrm>
              <a:prstGeom prst="rect">
                <a:avLst/>
              </a:prstGeom>
              <a:blipFill rotWithShape="0">
                <a:blip r:embed="rId5"/>
                <a:stretch>
                  <a:fillRect t="-8197" r="-1153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561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612" y="4353"/>
            <a:ext cx="8856984" cy="65680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71364" y="476672"/>
                <a:ext cx="303566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nb-NO" sz="2000" b="0" dirty="0" smtClean="0">
                    <a:latin typeface="Cambria Math" panose="02040503050406030204" pitchFamily="18" charset="0"/>
                  </a:rPr>
                  <a:t>For ca. </a:t>
                </a:r>
                <a14:m>
                  <m:oMath xmlns:m="http://schemas.openxmlformats.org/officeDocument/2006/math">
                    <m:r>
                      <a:rPr lang="nb-NO" sz="2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GB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2000" i="1" dirty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b-NO" sz="2000" dirty="0"/>
                  <a:t> </a:t>
                </a:r>
                <a:r>
                  <a:rPr lang="nb-NO" sz="2000" dirty="0" smtClean="0"/>
                  <a:t>samples:</a:t>
                </a:r>
                <a:endParaRPr lang="nb-NO" sz="2000" b="0" dirty="0" smtClean="0">
                  <a:latin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20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acc>
                    <m:r>
                      <a:rPr lang="nb-NO" sz="2000" i="1">
                        <a:latin typeface="Cambria Math" panose="02040503050406030204" pitchFamily="18" charset="0"/>
                      </a:rPr>
                      <m:t>&gt;10</m:t>
                    </m:r>
                  </m:oMath>
                </a14:m>
                <a:r>
                  <a:rPr lang="en-GB" sz="2000" dirty="0" smtClean="0"/>
                  <a:t> m/s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000" b="0" i="1" dirty="0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000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GB" sz="2000" dirty="0" smtClean="0"/>
                  <a:t> &lt; 50 %</a:t>
                </a:r>
                <a:endParaRPr lang="en-GB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64" y="476672"/>
                <a:ext cx="3035660" cy="1015663"/>
              </a:xfrm>
              <a:prstGeom prst="rect">
                <a:avLst/>
              </a:prstGeom>
              <a:blipFill rotWithShape="0">
                <a:blip r:embed="rId3"/>
                <a:stretch>
                  <a:fillRect l="-2209" t="-4192" b="-95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6059996" y="3995482"/>
            <a:ext cx="1332148" cy="523220"/>
            <a:chOff x="6059996" y="3995482"/>
            <a:chExt cx="1332148" cy="523220"/>
          </a:xfrm>
        </p:grpSpPr>
        <p:sp>
          <p:nvSpPr>
            <p:cNvPr id="3" name="TextBox 2"/>
            <p:cNvSpPr txBox="1"/>
            <p:nvPr/>
          </p:nvSpPr>
          <p:spPr>
            <a:xfrm>
              <a:off x="6276020" y="3995482"/>
              <a:ext cx="11161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 smtClean="0"/>
                <a:t>More turbulence</a:t>
              </a:r>
              <a:endParaRPr lang="en-GB" sz="1400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>
              <a:off x="6059996" y="4257092"/>
              <a:ext cx="216024" cy="1080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9901100" y="338172"/>
            <a:ext cx="155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Along-wind component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173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en-GB" sz="2800" dirty="0" smtClean="0">
                    <a:latin typeface="+mn-lt"/>
                  </a:rPr>
                  <a:t>Probabilistic description of turbulence intensity (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acc>
                    <m:r>
                      <a:rPr lang="nb-NO" sz="2800" i="1">
                        <a:latin typeface="Cambria Math" panose="02040503050406030204" pitchFamily="18" charset="0"/>
                      </a:rPr>
                      <m:t>&gt;10 </m:t>
                    </m:r>
                    <m:r>
                      <a:rPr lang="nb-NO" sz="28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nb-NO" sz="28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nb-NO" sz="28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 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  <a:blipFill rotWithShape="0">
                <a:blip r:embed="rId2"/>
                <a:stretch>
                  <a:fillRect t="-1363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555" y="800708"/>
            <a:ext cx="8028890" cy="60255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951755" y="1520788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0110445" y="1140324"/>
            <a:ext cx="155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Along-wind component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10445" y="3177272"/>
            <a:ext cx="155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Across-wind component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0097555" y="5224229"/>
            <a:ext cx="155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Vertical wind component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21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5" y="1556792"/>
            <a:ext cx="11662921" cy="5045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tle 2"/>
              <p:cNvSpPr>
                <a:spLocks noGrp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en-GB" sz="2800" dirty="0" smtClean="0">
                    <a:latin typeface="+mn-lt"/>
                  </a:rPr>
                  <a:t>Turbulence intensity ratio (</a:t>
                </a:r>
                <a14:m>
                  <m:oMath xmlns:m="http://schemas.openxmlformats.org/officeDocument/2006/math"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nb-NO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nb-NO" sz="2800" b="0" i="1" smtClean="0">
                        <a:latin typeface="Cambria Math" panose="02040503050406030204" pitchFamily="18" charset="0"/>
                      </a:rPr>
                      <m:t>&lt;0.5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b-NO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b-NO" sz="2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nb-NO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nb-NO" sz="2800" i="1">
                        <a:latin typeface="Cambria Math" panose="02040503050406030204" pitchFamily="18" charset="0"/>
                      </a:rPr>
                      <m:t>&lt;0.5</m:t>
                    </m:r>
                  </m:oMath>
                </a14:m>
                <a:r>
                  <a:rPr lang="en-GB" sz="2800" dirty="0" smtClean="0">
                    <a:latin typeface="+mn-lt"/>
                  </a:rPr>
                  <a:t>)</a:t>
                </a:r>
                <a:endParaRPr lang="en-GB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5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8718" y="152636"/>
                <a:ext cx="12115954" cy="533475"/>
              </a:xfrm>
              <a:blipFill rotWithShape="0">
                <a:blip r:embed="rId3"/>
                <a:stretch>
                  <a:fillRect t="-1363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90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477</Words>
  <Application>Microsoft Office PowerPoint</Application>
  <PresentationFormat>Widescreen</PresentationFormat>
  <Paragraphs>73</Paragraphs>
  <Slides>21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Office Theme</vt:lpstr>
      <vt:lpstr>Wind conditions at the Lysefjord Bridge</vt:lpstr>
      <vt:lpstr>Challenges in modelling wind loads in fjords</vt:lpstr>
      <vt:lpstr>PowerPoint-presentasjon</vt:lpstr>
      <vt:lpstr>Lysefjord bridge instrumentation</vt:lpstr>
      <vt:lpstr>PowerPoint-presentasjon</vt:lpstr>
      <vt:lpstr>PowerPoint-presentasjon</vt:lpstr>
      <vt:lpstr>PowerPoint-presentasjon</vt:lpstr>
      <vt:lpstr>Probabilistic description of turbulence intensity (U ̅&gt;10 m/s )</vt:lpstr>
      <vt:lpstr>Turbulence intensity ratio ( I_u&lt;0.5 and I_v&lt;0.5)</vt:lpstr>
      <vt:lpstr>Turbulence intensity ratio ( I_u&lt;0.5 and I_w&lt;0.3)</vt:lpstr>
      <vt:lpstr>Probabilistic description of integral time scales (~52∙〖10〗^3 samples)</vt:lpstr>
      <vt:lpstr>PowerPoint-presentasjon</vt:lpstr>
      <vt:lpstr>Integral length scales ( L_u&lt;300 m,  L_w&lt;100 m, and U ̅&gt;10 m/s)</vt:lpstr>
      <vt:lpstr>Wind coherence (8 m/s &lt; V ̅_x &lt; 12 m/s)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Universitetet i Stavanger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Etienne Francois Cyprien Cheynet</dc:creator>
  <cp:lastModifiedBy>Jasna Bogunovic Jakobsen</cp:lastModifiedBy>
  <cp:revision>132</cp:revision>
  <dcterms:created xsi:type="dcterms:W3CDTF">2016-10-16T11:13:07Z</dcterms:created>
  <dcterms:modified xsi:type="dcterms:W3CDTF">2016-11-04T14:34:32Z</dcterms:modified>
</cp:coreProperties>
</file>