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4" r:id="rId3"/>
    <p:sldId id="275" r:id="rId4"/>
    <p:sldId id="257" r:id="rId5"/>
    <p:sldId id="276" r:id="rId6"/>
    <p:sldId id="259" r:id="rId7"/>
    <p:sldId id="258" r:id="rId8"/>
    <p:sldId id="260" r:id="rId9"/>
    <p:sldId id="279" r:id="rId10"/>
    <p:sldId id="261" r:id="rId11"/>
    <p:sldId id="287" r:id="rId12"/>
    <p:sldId id="263" r:id="rId13"/>
    <p:sldId id="271" r:id="rId14"/>
    <p:sldId id="272" r:id="rId15"/>
    <p:sldId id="262" r:id="rId16"/>
    <p:sldId id="277" r:id="rId17"/>
    <p:sldId id="280" r:id="rId18"/>
    <p:sldId id="281" r:id="rId19"/>
    <p:sldId id="282" r:id="rId20"/>
    <p:sldId id="265" r:id="rId21"/>
    <p:sldId id="266" r:id="rId22"/>
    <p:sldId id="270" r:id="rId23"/>
    <p:sldId id="283" r:id="rId24"/>
    <p:sldId id="267" r:id="rId25"/>
    <p:sldId id="269" r:id="rId26"/>
    <p:sldId id="268" r:id="rId27"/>
    <p:sldId id="285" r:id="rId28"/>
    <p:sldId id="286" r:id="rId29"/>
    <p:sldId id="288" r:id="rId30"/>
    <p:sldId id="284" r:id="rId31"/>
  </p:sldIdLst>
  <p:sldSz cx="9144000" cy="6858000" type="screen4x3"/>
  <p:notesSz cx="6797675" cy="9926638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le Øiseth" initials="OØ" lastIdx="1" clrIdx="0">
    <p:extLst>
      <p:ext uri="{19B8F6BF-5375-455C-9EA6-DF929625EA0E}">
        <p15:presenceInfo xmlns:p15="http://schemas.microsoft.com/office/powerpoint/2012/main" userId="S-1-5-21-3959417778-1711865379-3952174976-527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AC76"/>
    <a:srgbClr val="0D3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45" autoAdjust="0"/>
    <p:restoredTop sz="94660"/>
  </p:normalViewPr>
  <p:slideViewPr>
    <p:cSldViewPr snapToGrid="0" snapToObjects="1">
      <p:cViewPr varScale="1">
        <p:scale>
          <a:sx n="125" d="100"/>
          <a:sy n="125" d="100"/>
        </p:scale>
        <p:origin x="348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368315" y="2677415"/>
            <a:ext cx="7772400" cy="901094"/>
          </a:xfrm>
        </p:spPr>
        <p:txBody>
          <a:bodyPr anchor="t" anchorCtr="0"/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368315" y="3645154"/>
            <a:ext cx="7772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Klikk for å redigere undertittelstil i malen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00159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3850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31831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0583"/>
          </a:xfrm>
        </p:spPr>
        <p:txBody>
          <a:bodyPr>
            <a:normAutofit/>
          </a:bodyPr>
          <a:lstStyle>
            <a:lvl1pPr>
              <a:defRPr sz="3600" b="0">
                <a:latin typeface="+mj-lt"/>
                <a:cs typeface="Times New Roman" panose="02020603050405020304" pitchFamily="18" charset="0"/>
              </a:defRPr>
            </a:lvl1pPr>
          </a:lstStyle>
          <a:p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tittelstil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085850"/>
            <a:ext cx="8229600" cy="5298621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 sz="2000"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 err="1" smtClean="0"/>
              <a:t>Klikk</a:t>
            </a:r>
            <a:r>
              <a:rPr lang="en-GB" noProof="0" dirty="0" smtClean="0"/>
              <a:t> for å </a:t>
            </a:r>
            <a:r>
              <a:rPr lang="en-GB" noProof="0" dirty="0" err="1" smtClean="0"/>
              <a:t>redigere</a:t>
            </a:r>
            <a:r>
              <a:rPr lang="en-GB" noProof="0" dirty="0" smtClean="0"/>
              <a:t> </a:t>
            </a:r>
            <a:r>
              <a:rPr lang="en-GB" noProof="0" dirty="0" err="1" smtClean="0"/>
              <a:t>tekststiler</a:t>
            </a:r>
            <a:r>
              <a:rPr lang="en-GB" noProof="0" dirty="0" smtClean="0"/>
              <a:t> </a:t>
            </a:r>
            <a:r>
              <a:rPr lang="en-GB" noProof="0" dirty="0" err="1" smtClean="0"/>
              <a:t>i</a:t>
            </a:r>
            <a:r>
              <a:rPr lang="en-GB" noProof="0" dirty="0" smtClean="0"/>
              <a:t> </a:t>
            </a:r>
            <a:r>
              <a:rPr lang="en-GB" noProof="0" dirty="0" err="1" smtClean="0"/>
              <a:t>malen</a:t>
            </a:r>
            <a:endParaRPr lang="en-GB" noProof="0" dirty="0" smtClean="0"/>
          </a:p>
          <a:p>
            <a:pPr lvl="1"/>
            <a:r>
              <a:rPr lang="en-GB" noProof="0" dirty="0" smtClean="0"/>
              <a:t>Andre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Tredje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Fjerde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Femte</a:t>
            </a:r>
            <a:r>
              <a:rPr lang="en-GB" noProof="0" dirty="0" smtClean="0"/>
              <a:t> </a:t>
            </a:r>
            <a:r>
              <a:rPr lang="en-GB" noProof="0" dirty="0" err="1" smtClean="0"/>
              <a:t>nivå</a:t>
            </a:r>
            <a:endParaRPr lang="en-GB" noProof="0" dirty="0"/>
          </a:p>
        </p:txBody>
      </p:sp>
      <p:sp>
        <p:nvSpPr>
          <p:cNvPr id="14" name="Plassholder for lysbildenummer 5"/>
          <p:cNvSpPr txBox="1">
            <a:spLocks/>
          </p:cNvSpPr>
          <p:nvPr userDrawn="1"/>
        </p:nvSpPr>
        <p:spPr>
          <a:xfrm>
            <a:off x="115119" y="6537870"/>
            <a:ext cx="342081" cy="252102"/>
          </a:xfrm>
          <a:prstGeom prst="rect">
            <a:avLst/>
          </a:prstGeom>
        </p:spPr>
        <p:txBody>
          <a:bodyPr/>
          <a:lstStyle>
            <a:defPPr>
              <a:defRPr lang="nb-NO"/>
            </a:defPPr>
            <a:lvl1pPr marL="0" algn="l" defTabSz="4572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1853A39-49B3-554A-AE82-85611CEBD8E3}" type="slidenum">
              <a:rPr lang="nb-NO" b="1" i="0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nb-NO" b="1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0019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982460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7291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02236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72249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718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59648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532236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pic>
        <p:nvPicPr>
          <p:cNvPr id="5" name="Bilde 4" descr="hor_blaa_stripe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8336"/>
            <a:ext cx="9144000" cy="35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2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40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0.wmf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video" Target="../media/media2.mp4"/><Relationship Id="rId7" Type="http://schemas.openxmlformats.org/officeDocument/2006/relationships/image" Target="../media/image46.wmf"/><Relationship Id="rId2" Type="http://schemas.microsoft.com/office/2007/relationships/media" Target="../media/media2.mp4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47.png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46.wmf"/><Relationship Id="rId2" Type="http://schemas.microsoft.com/office/2007/relationships/media" Target="../media/media3.mp4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48.png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9.bin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6.emf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emf"/><Relationship Id="rId5" Type="http://schemas.openxmlformats.org/officeDocument/2006/relationships/image" Target="../media/image19.emf"/><Relationship Id="rId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emf"/><Relationship Id="rId5" Type="http://schemas.openxmlformats.org/officeDocument/2006/relationships/image" Target="../media/image16.emf"/><Relationship Id="rId4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17126" y="1335165"/>
            <a:ext cx="7772400" cy="901094"/>
          </a:xfrm>
        </p:spPr>
        <p:txBody>
          <a:bodyPr>
            <a:normAutofit fontScale="90000"/>
          </a:bodyPr>
          <a:lstStyle/>
          <a:p>
            <a:r>
              <a:rPr lang="en-GB" dirty="0"/>
              <a:t>Modelling of self-excited forces for long span bridges.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17126" y="2471183"/>
            <a:ext cx="77724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Ole Øiseth</a:t>
            </a:r>
          </a:p>
        </p:txBody>
      </p:sp>
      <p:pic>
        <p:nvPicPr>
          <p:cNvPr id="5" name="Bilde 4" descr="tekst_e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412" y="315635"/>
            <a:ext cx="283464" cy="49225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26" y="3165468"/>
            <a:ext cx="3427857" cy="648514"/>
          </a:xfrm>
          <a:prstGeom prst="rect">
            <a:avLst/>
          </a:prstGeom>
        </p:spPr>
      </p:pic>
      <p:pic>
        <p:nvPicPr>
          <p:cNvPr id="6" name="Picture 5" descr="E:\Movies forced vibrations tests\logo_ntnu_u-slagord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26" y="4036053"/>
            <a:ext cx="3240360" cy="34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10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Aerodynamic derivatives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Similar to </a:t>
            </a:r>
            <a:r>
              <a:rPr lang="en-GB" dirty="0" err="1" smtClean="0"/>
              <a:t>Theodorsen’s</a:t>
            </a:r>
            <a:r>
              <a:rPr lang="en-GB" dirty="0" smtClean="0"/>
              <a:t> function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Valid for a single harmonic motion with reduced frequency </a:t>
            </a:r>
            <a:r>
              <a:rPr lang="en-GB" i="1" dirty="0"/>
              <a:t>K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253354"/>
              </p:ext>
            </p:extLst>
          </p:nvPr>
        </p:nvGraphicFramePr>
        <p:xfrm>
          <a:off x="457200" y="1943569"/>
          <a:ext cx="7162800" cy="252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3" imgW="7162560" imgH="2527200" progId="Equation.DSMT4">
                  <p:embed/>
                </p:oleObj>
              </mc:Choice>
              <mc:Fallback>
                <p:oleObj name="Equation" r:id="rId3" imgW="7162560" imgH="252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1943569"/>
                        <a:ext cx="7162800" cy="2527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357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Aerodynamic derivatives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913" y="1578119"/>
            <a:ext cx="7242174" cy="431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79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model is linear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Transfer function defined by aerodynamic derivatives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Aerodynamic</a:t>
            </a:r>
            <a:r>
              <a:rPr lang="nb-NO" dirty="0" smtClean="0"/>
              <a:t> derivatives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755635"/>
              </p:ext>
            </p:extLst>
          </p:nvPr>
        </p:nvGraphicFramePr>
        <p:xfrm>
          <a:off x="867954" y="1730647"/>
          <a:ext cx="1701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Equation" r:id="rId3" imgW="1701720" imgH="291960" progId="Equation.DSMT4">
                  <p:embed/>
                </p:oleObj>
              </mc:Choice>
              <mc:Fallback>
                <p:oleObj name="Equation" r:id="rId3" imgW="170172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7954" y="1730647"/>
                        <a:ext cx="17018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504547"/>
              </p:ext>
            </p:extLst>
          </p:nvPr>
        </p:nvGraphicFramePr>
        <p:xfrm>
          <a:off x="867954" y="4085813"/>
          <a:ext cx="5816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Equation" r:id="rId5" imgW="5816520" imgH="1218960" progId="Equation.DSMT4">
                  <p:embed/>
                </p:oleObj>
              </mc:Choice>
              <mc:Fallback>
                <p:oleObj name="Equation" r:id="rId5" imgW="581652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7954" y="4085813"/>
                        <a:ext cx="58166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H="1" flipV="1">
            <a:off x="2124891" y="2017662"/>
            <a:ext cx="8710" cy="2763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24891" y="2293981"/>
            <a:ext cx="37446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499360" y="2109315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FT motion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1785256" y="2022747"/>
            <a:ext cx="8710" cy="6167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793966" y="2639506"/>
            <a:ext cx="70539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499360" y="2454840"/>
            <a:ext cx="1848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TF Motion-&gt;Force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980934" y="2022748"/>
            <a:ext cx="0" cy="9836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980934" y="3006356"/>
            <a:ext cx="15097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490650" y="2821690"/>
            <a:ext cx="2574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FT Motion induced forces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69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need to fit curves to the experimental data</a:t>
            </a:r>
          </a:p>
          <a:p>
            <a:pPr lvl="1"/>
            <a:r>
              <a:rPr lang="en-US" dirty="0" smtClean="0"/>
              <a:t>Aerodynamic derivatives available at discrete reduced frequencies</a:t>
            </a:r>
          </a:p>
          <a:p>
            <a:endParaRPr lang="en-US" dirty="0" smtClean="0"/>
          </a:p>
          <a:p>
            <a:r>
              <a:rPr lang="en-US" dirty="0" smtClean="0"/>
              <a:t>Rational functions have often been used</a:t>
            </a:r>
          </a:p>
          <a:p>
            <a:pPr lvl="1"/>
            <a:r>
              <a:rPr lang="en-US" dirty="0" smtClean="0"/>
              <a:t>Other alternatives: indicial functions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Consider the real and the imaginary part</a:t>
            </a:r>
          </a:p>
          <a:p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627624"/>
              </p:ext>
            </p:extLst>
          </p:nvPr>
        </p:nvGraphicFramePr>
        <p:xfrm>
          <a:off x="754063" y="3292929"/>
          <a:ext cx="4826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6" name="Equation" r:id="rId3" imgW="4825800" imgH="634680" progId="Equation.DSMT4">
                  <p:embed/>
                </p:oleObj>
              </mc:Choice>
              <mc:Fallback>
                <p:oleObj name="Equation" r:id="rId3" imgW="482580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4063" y="3292929"/>
                        <a:ext cx="48260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567826"/>
              </p:ext>
            </p:extLst>
          </p:nvPr>
        </p:nvGraphicFramePr>
        <p:xfrm>
          <a:off x="754063" y="4578350"/>
          <a:ext cx="69723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" name="Equation" r:id="rId5" imgW="6972120" imgH="952200" progId="Equation.DSMT4">
                  <p:embed/>
                </p:oleObj>
              </mc:Choice>
              <mc:Fallback>
                <p:oleObj name="Equation" r:id="rId5" imgW="6972120" imgH="952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4063" y="4578350"/>
                        <a:ext cx="69723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442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Convolution integrals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Fit to experimental data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Convolution theorem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874712"/>
              </p:ext>
            </p:extLst>
          </p:nvPr>
        </p:nvGraphicFramePr>
        <p:xfrm>
          <a:off x="946150" y="4966201"/>
          <a:ext cx="5511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Equation" r:id="rId3" imgW="5511600" imgH="583920" progId="Equation.DSMT4">
                  <p:embed/>
                </p:oleObj>
              </mc:Choice>
              <mc:Fallback>
                <p:oleObj name="Equation" r:id="rId3" imgW="5511600" imgH="583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6150" y="4966201"/>
                        <a:ext cx="55118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863443"/>
              </p:ext>
            </p:extLst>
          </p:nvPr>
        </p:nvGraphicFramePr>
        <p:xfrm>
          <a:off x="946150" y="4238466"/>
          <a:ext cx="1866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6" name="Equation" r:id="rId5" imgW="1866600" imgH="469800" progId="Equation.DSMT4">
                  <p:embed/>
                </p:oleObj>
              </mc:Choice>
              <mc:Fallback>
                <p:oleObj name="Equation" r:id="rId5" imgW="18666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6150" y="4238466"/>
                        <a:ext cx="1866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1589156"/>
            <a:ext cx="7011998" cy="214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0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State space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Convolution integral →State space model</a:t>
            </a:r>
          </a:p>
          <a:p>
            <a:pPr lvl="1"/>
            <a:r>
              <a:rPr lang="en-US" dirty="0" smtClean="0"/>
              <a:t>Consider the frequency response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Frequency response → State space model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552202"/>
              </p:ext>
            </p:extLst>
          </p:nvPr>
        </p:nvGraphicFramePr>
        <p:xfrm>
          <a:off x="896982" y="2027510"/>
          <a:ext cx="4140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6" name="Equation" r:id="rId3" imgW="4140000" imgH="609480" progId="Equation.DSMT4">
                  <p:embed/>
                </p:oleObj>
              </mc:Choice>
              <mc:Fallback>
                <p:oleObj name="Equation" r:id="rId3" imgW="414000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6982" y="2027510"/>
                        <a:ext cx="41402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988075"/>
              </p:ext>
            </p:extLst>
          </p:nvPr>
        </p:nvGraphicFramePr>
        <p:xfrm>
          <a:off x="1600200" y="3538538"/>
          <a:ext cx="1714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7" name="Equation" r:id="rId5" imgW="1714320" imgH="558720" progId="Equation.DSMT4">
                  <p:embed/>
                </p:oleObj>
              </mc:Choice>
              <mc:Fallback>
                <p:oleObj name="Equation" r:id="rId5" imgW="171432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00200" y="3538538"/>
                        <a:ext cx="1714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3704044" y="1837010"/>
            <a:ext cx="1772920" cy="990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2872740" y="2827610"/>
            <a:ext cx="1188720" cy="7101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04044" y="3168435"/>
            <a:ext cx="4500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velocity as input instead of displacements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4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State space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Frequency response → state space model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Jordan form (several other alternatives) </a:t>
            </a:r>
          </a:p>
          <a:p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776354"/>
              </p:ext>
            </p:extLst>
          </p:nvPr>
        </p:nvGraphicFramePr>
        <p:xfrm>
          <a:off x="907142" y="2827338"/>
          <a:ext cx="4165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3" name="Equation" r:id="rId3" imgW="4165560" imgH="1218960" progId="Equation.DSMT4">
                  <p:embed/>
                </p:oleObj>
              </mc:Choice>
              <mc:Fallback>
                <p:oleObj name="Equation" r:id="rId3" imgW="416556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7142" y="2827338"/>
                        <a:ext cx="41656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218965"/>
              </p:ext>
            </p:extLst>
          </p:nvPr>
        </p:nvGraphicFramePr>
        <p:xfrm>
          <a:off x="906780" y="4193177"/>
          <a:ext cx="22860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4" name="Equation" r:id="rId5" imgW="2286000" imgH="1218960" progId="Equation.DSMT4">
                  <p:embed/>
                </p:oleObj>
              </mc:Choice>
              <mc:Fallback>
                <p:oleObj name="Equation" r:id="rId5" imgW="228600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6780" y="4193177"/>
                        <a:ext cx="22860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262895"/>
              </p:ext>
            </p:extLst>
          </p:nvPr>
        </p:nvGraphicFramePr>
        <p:xfrm>
          <a:off x="1154113" y="1612900"/>
          <a:ext cx="1714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5" name="Equation" r:id="rId7" imgW="1714320" imgH="558720" progId="Equation.DSMT4">
                  <p:embed/>
                </p:oleObj>
              </mc:Choice>
              <mc:Fallback>
                <p:oleObj name="Equation" r:id="rId7" imgW="171432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54113" y="1612900"/>
                        <a:ext cx="1714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>
            <a:off x="5072742" y="3314700"/>
            <a:ext cx="588918" cy="1066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661660" y="3067606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Input: Motion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1021080" y="5030838"/>
            <a:ext cx="160020" cy="4279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1426" y="5489873"/>
            <a:ext cx="3829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Output: History dependent forces</a:t>
            </a:r>
            <a:endParaRPr lang="en-US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012014"/>
              </p:ext>
            </p:extLst>
          </p:nvPr>
        </p:nvGraphicFramePr>
        <p:xfrm>
          <a:off x="5318125" y="4959350"/>
          <a:ext cx="17653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6" name="Equation" r:id="rId9" imgW="1765080" imgH="583920" progId="Equation.DSMT4">
                  <p:embed/>
                </p:oleObj>
              </mc:Choice>
              <mc:Fallback>
                <p:oleObj name="Equation" r:id="rId9" imgW="1765080" imgH="583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18125" y="4959350"/>
                        <a:ext cx="17653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7647"/>
              </p:ext>
            </p:extLst>
          </p:nvPr>
        </p:nvGraphicFramePr>
        <p:xfrm>
          <a:off x="5318125" y="5465763"/>
          <a:ext cx="2870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7" name="Equation" r:id="rId11" imgW="2869920" imgH="507960" progId="Equation.DSMT4">
                  <p:embed/>
                </p:oleObj>
              </mc:Choice>
              <mc:Fallback>
                <p:oleObj name="Equation" r:id="rId11" imgW="286992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18125" y="5465763"/>
                        <a:ext cx="28702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5204460" y="4853940"/>
            <a:ext cx="3102928" cy="112776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8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in FE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implemented as a user element</a:t>
            </a:r>
          </a:p>
          <a:p>
            <a:pPr lvl="1"/>
            <a:r>
              <a:rPr lang="en-US" dirty="0" smtClean="0"/>
              <a:t>We solve the state variables at the element level.</a:t>
            </a:r>
          </a:p>
        </p:txBody>
      </p:sp>
      <p:pic>
        <p:nvPicPr>
          <p:cNvPr id="5" name="V35Hs488V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927860"/>
            <a:ext cx="6846849" cy="428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29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Experimental data only available in a limited range</a:t>
            </a:r>
          </a:p>
          <a:p>
            <a:pPr lvl="1"/>
            <a:r>
              <a:rPr lang="en-US" dirty="0" smtClean="0"/>
              <a:t>In particular for free vibration tests</a:t>
            </a:r>
          </a:p>
          <a:p>
            <a:pPr lvl="1"/>
            <a:r>
              <a:rPr lang="en-US" dirty="0" smtClean="0"/>
              <a:t>Can give negative damping for modes not covered by experimental data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Is it necessary to identify aerodynamic derivatives?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No! It is possible to identify the state space model directly 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08" y="2662158"/>
            <a:ext cx="7011998" cy="214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7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identification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the input → output relation of a system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Optimize input to get the best possible identification</a:t>
            </a:r>
          </a:p>
          <a:p>
            <a:pPr lvl="1"/>
            <a:r>
              <a:rPr lang="en-US" dirty="0" smtClean="0"/>
              <a:t>Input: Unit step function,  impulsive, harmonic, white noise, </a:t>
            </a:r>
            <a:r>
              <a:rPr lang="en-US" dirty="0" smtClean="0">
                <a:solidFill>
                  <a:srgbClr val="FF0000"/>
                </a:solidFill>
              </a:rPr>
              <a:t>actual bridge motion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17627" y="2083981"/>
            <a:ext cx="1754373" cy="914400"/>
          </a:xfrm>
          <a:prstGeom prst="rect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126512" y="2541181"/>
            <a:ext cx="6858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572000" y="2541181"/>
            <a:ext cx="71238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89860" y="235651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22604" y="2356515"/>
            <a:ext cx="78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Forces</a:t>
            </a:r>
            <a:endParaRPr lang="en-US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617248"/>
              </p:ext>
            </p:extLst>
          </p:nvPr>
        </p:nvGraphicFramePr>
        <p:xfrm>
          <a:off x="3431341" y="2414181"/>
          <a:ext cx="508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Equation" r:id="rId3" imgW="507960" imgH="253800" progId="Equation.DSMT4">
                  <p:embed/>
                </p:oleObj>
              </mc:Choice>
              <mc:Fallback>
                <p:oleObj name="Equation" r:id="rId3" imgW="5079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31341" y="2414181"/>
                        <a:ext cx="508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345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self-excited forces?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Aerodynamic forces du to the motion of the section</a:t>
            </a:r>
          </a:p>
          <a:p>
            <a:pPr lvl="1"/>
            <a:r>
              <a:rPr lang="en-US" dirty="0" smtClean="0"/>
              <a:t>Depends on displacements, velocities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and accelerations 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015716" y="2937322"/>
            <a:ext cx="2232248" cy="288032"/>
            <a:chOff x="2015716" y="2937322"/>
            <a:chExt cx="2232248" cy="288032"/>
          </a:xfrm>
        </p:grpSpPr>
        <p:sp>
          <p:nvSpPr>
            <p:cNvPr id="4" name="Rectangle 3"/>
            <p:cNvSpPr/>
            <p:nvPr/>
          </p:nvSpPr>
          <p:spPr>
            <a:xfrm>
              <a:off x="2303748" y="2937322"/>
              <a:ext cx="1656184" cy="2880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5" name="Isosceles Triangle 4"/>
            <p:cNvSpPr/>
            <p:nvPr/>
          </p:nvSpPr>
          <p:spPr>
            <a:xfrm rot="16200000">
              <a:off x="2015716" y="2937322"/>
              <a:ext cx="288032" cy="288032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6" name="Isosceles Triangle 5"/>
            <p:cNvSpPr/>
            <p:nvPr/>
          </p:nvSpPr>
          <p:spPr>
            <a:xfrm rot="5400000">
              <a:off x="3959932" y="2937322"/>
              <a:ext cx="288032" cy="288032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7" name="Right Arrow 6"/>
          <p:cNvSpPr/>
          <p:nvPr/>
        </p:nvSpPr>
        <p:spPr>
          <a:xfrm>
            <a:off x="719572" y="2937322"/>
            <a:ext cx="108012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167844" y="2217242"/>
            <a:ext cx="0" cy="8640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167844" y="3081338"/>
            <a:ext cx="158417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 rot="19651726">
            <a:off x="2765762" y="2535240"/>
            <a:ext cx="914400" cy="914400"/>
          </a:xfrm>
          <a:prstGeom prst="arc">
            <a:avLst>
              <a:gd name="adj1" fmla="val 10758083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527884" y="2649290"/>
            <a:ext cx="93182" cy="1483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737412"/>
              </p:ext>
            </p:extLst>
          </p:nvPr>
        </p:nvGraphicFramePr>
        <p:xfrm>
          <a:off x="1151620" y="2721298"/>
          <a:ext cx="1905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" name="Equation" r:id="rId3" imgW="190440" imgH="228600" progId="Equation.DSMT4">
                  <p:embed/>
                </p:oleObj>
              </mc:Choice>
              <mc:Fallback>
                <p:oleObj name="Equation" r:id="rId3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1620" y="2721298"/>
                        <a:ext cx="19050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844853"/>
              </p:ext>
            </p:extLst>
          </p:nvPr>
        </p:nvGraphicFramePr>
        <p:xfrm>
          <a:off x="4830763" y="3009900"/>
          <a:ext cx="228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5" name="Equation" r:id="rId5" imgW="228600" imgH="291960" progId="Equation.DSMT4">
                  <p:embed/>
                </p:oleObj>
              </mc:Choice>
              <mc:Fallback>
                <p:oleObj name="Equation" r:id="rId5" imgW="22860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0763" y="3009900"/>
                        <a:ext cx="2286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9948721"/>
              </p:ext>
            </p:extLst>
          </p:nvPr>
        </p:nvGraphicFramePr>
        <p:xfrm>
          <a:off x="3316288" y="2000250"/>
          <a:ext cx="228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" name="Equation" r:id="rId7" imgW="228600" imgH="291960" progId="Equation.DSMT4">
                  <p:embed/>
                </p:oleObj>
              </mc:Choice>
              <mc:Fallback>
                <p:oleObj name="Equation" r:id="rId7" imgW="22860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6288" y="2000250"/>
                        <a:ext cx="2286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726747"/>
              </p:ext>
            </p:extLst>
          </p:nvPr>
        </p:nvGraphicFramePr>
        <p:xfrm>
          <a:off x="2598738" y="2373313"/>
          <a:ext cx="2413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7" name="Equation" r:id="rId9" imgW="241200" imgH="291960" progId="Equation.DSMT4">
                  <p:embed/>
                </p:oleObj>
              </mc:Choice>
              <mc:Fallback>
                <p:oleObj name="Equation" r:id="rId9" imgW="24120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8738" y="2373313"/>
                        <a:ext cx="2413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 rot="1004904">
            <a:off x="5242251" y="4396011"/>
            <a:ext cx="2232248" cy="288032"/>
            <a:chOff x="2015716" y="2937322"/>
            <a:chExt cx="2232248" cy="288032"/>
          </a:xfrm>
        </p:grpSpPr>
        <p:sp>
          <p:nvSpPr>
            <p:cNvPr id="18" name="Rectangle 17"/>
            <p:cNvSpPr/>
            <p:nvPr/>
          </p:nvSpPr>
          <p:spPr>
            <a:xfrm>
              <a:off x="2303748" y="2937322"/>
              <a:ext cx="1656184" cy="2880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2015716" y="2937322"/>
              <a:ext cx="288032" cy="288032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20" name="Isosceles Triangle 19"/>
            <p:cNvSpPr/>
            <p:nvPr/>
          </p:nvSpPr>
          <p:spPr>
            <a:xfrm rot="5400000">
              <a:off x="3959932" y="2937322"/>
              <a:ext cx="288032" cy="288032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21" name="Right Arrow 20"/>
          <p:cNvSpPr/>
          <p:nvPr/>
        </p:nvSpPr>
        <p:spPr>
          <a:xfrm>
            <a:off x="3946107" y="4396011"/>
            <a:ext cx="108012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6394379" y="3675931"/>
            <a:ext cx="0" cy="8640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394379" y="4540027"/>
            <a:ext cx="158417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 rot="19651726">
            <a:off x="5992297" y="3993929"/>
            <a:ext cx="914400" cy="914400"/>
          </a:xfrm>
          <a:prstGeom prst="arc">
            <a:avLst>
              <a:gd name="adj1" fmla="val 10758083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6754419" y="4107979"/>
            <a:ext cx="93182" cy="1483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73996"/>
              </p:ext>
            </p:extLst>
          </p:nvPr>
        </p:nvGraphicFramePr>
        <p:xfrm>
          <a:off x="4378155" y="4179987"/>
          <a:ext cx="1905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8" name="Equation" r:id="rId11" imgW="190440" imgH="228600" progId="Equation.DSMT4">
                  <p:embed/>
                </p:oleObj>
              </mc:Choice>
              <mc:Fallback>
                <p:oleObj name="Equation" r:id="rId11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155" y="4179987"/>
                        <a:ext cx="19050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577245"/>
              </p:ext>
            </p:extLst>
          </p:nvPr>
        </p:nvGraphicFramePr>
        <p:xfrm>
          <a:off x="8056563" y="4468813"/>
          <a:ext cx="228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9" name="Equation" r:id="rId12" imgW="228600" imgH="291960" progId="Equation.DSMT4">
                  <p:embed/>
                </p:oleObj>
              </mc:Choice>
              <mc:Fallback>
                <p:oleObj name="Equation" r:id="rId12" imgW="22860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6563" y="4468813"/>
                        <a:ext cx="2286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236713"/>
              </p:ext>
            </p:extLst>
          </p:nvPr>
        </p:nvGraphicFramePr>
        <p:xfrm>
          <a:off x="6543675" y="3459163"/>
          <a:ext cx="228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0" name="Equation" r:id="rId14" imgW="228600" imgH="291960" progId="Equation.DSMT4">
                  <p:embed/>
                </p:oleObj>
              </mc:Choice>
              <mc:Fallback>
                <p:oleObj name="Equation" r:id="rId14" imgW="22860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3675" y="3459163"/>
                        <a:ext cx="2286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239107"/>
              </p:ext>
            </p:extLst>
          </p:nvPr>
        </p:nvGraphicFramePr>
        <p:xfrm>
          <a:off x="5824538" y="3832225"/>
          <a:ext cx="2413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" name="Equation" r:id="rId16" imgW="241200" imgH="291960" progId="Equation.DSMT4">
                  <p:embed/>
                </p:oleObj>
              </mc:Choice>
              <mc:Fallback>
                <p:oleObj name="Equation" r:id="rId16" imgW="24120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4538" y="3832225"/>
                        <a:ext cx="2413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975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experimental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Designed to move the section in an arbitrary motion</a:t>
            </a:r>
            <a:endParaRPr lang="en-US" dirty="0"/>
          </a:p>
        </p:txBody>
      </p:sp>
      <p:pic>
        <p:nvPicPr>
          <p:cNvPr id="4" name="Picture 2" descr="C:\Bartosz Siedziako\My project\wind tunnel in solid works\renders\preview 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71" y="1806318"/>
            <a:ext cx="8609258" cy="457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88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 </a:t>
            </a:r>
            <a:r>
              <a:rPr lang="nb-NO" dirty="0" err="1"/>
              <a:t>new</a:t>
            </a:r>
            <a:r>
              <a:rPr lang="nb-NO" dirty="0"/>
              <a:t> </a:t>
            </a:r>
            <a:r>
              <a:rPr lang="nb-NO" dirty="0" err="1"/>
              <a:t>experimental</a:t>
            </a:r>
            <a:r>
              <a:rPr lang="nb-NO" dirty="0"/>
              <a:t> </a:t>
            </a:r>
            <a:r>
              <a:rPr lang="nb-NO" dirty="0" err="1"/>
              <a:t>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6 Axis </a:t>
            </a:r>
            <a:r>
              <a:rPr lang="nb-NO" dirty="0" err="1" smtClean="0"/>
              <a:t>load</a:t>
            </a:r>
            <a:r>
              <a:rPr lang="nb-NO" dirty="0" smtClean="0"/>
              <a:t> </a:t>
            </a:r>
            <a:r>
              <a:rPr lang="nb-NO" dirty="0" err="1" smtClean="0"/>
              <a:t>cells</a:t>
            </a:r>
            <a:endParaRPr lang="en-US" dirty="0"/>
          </a:p>
        </p:txBody>
      </p:sp>
      <p:pic>
        <p:nvPicPr>
          <p:cNvPr id="4" name="Picture 4" descr="C:\Bartosz Siedziako\My project\setup our lab 18.11.2015\PB180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95" y="1840295"/>
            <a:ext cx="3510136" cy="263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340" y="1092605"/>
            <a:ext cx="3476591" cy="23115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340" y="3534797"/>
            <a:ext cx="3476591" cy="231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4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Aerodynamic derivatives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 test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913" y="1578119"/>
            <a:ext cx="7242174" cy="431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87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Aerodynamic derivatives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 test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60" y="1503215"/>
            <a:ext cx="7518879" cy="446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5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system driven by white noise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motion is similar to a buffeting free vibration test</a:t>
            </a:r>
            <a:endParaRPr lang="en-US" dirty="0"/>
          </a:p>
        </p:txBody>
      </p:sp>
      <p:pic>
        <p:nvPicPr>
          <p:cNvPr id="4" name="Simulated Dynamic System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2784471"/>
            <a:ext cx="6405002" cy="360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28529" y="1988286"/>
            <a:ext cx="839972" cy="47846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endCxn id="5" idx="1"/>
          </p:cNvCxnSpPr>
          <p:nvPr/>
        </p:nvCxnSpPr>
        <p:spPr>
          <a:xfrm flipV="1">
            <a:off x="1922743" y="2227519"/>
            <a:ext cx="405786" cy="35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5" idx="3"/>
            <a:endCxn id="11" idx="1"/>
          </p:cNvCxnSpPr>
          <p:nvPr/>
        </p:nvCxnSpPr>
        <p:spPr>
          <a:xfrm>
            <a:off x="3168501" y="2227519"/>
            <a:ext cx="1768554" cy="35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937055" y="1991825"/>
            <a:ext cx="839972" cy="47846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11" idx="3"/>
          </p:cNvCxnSpPr>
          <p:nvPr/>
        </p:nvCxnSpPr>
        <p:spPr>
          <a:xfrm>
            <a:off x="5777027" y="2231058"/>
            <a:ext cx="42175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688287"/>
              </p:ext>
            </p:extLst>
          </p:nvPr>
        </p:nvGraphicFramePr>
        <p:xfrm>
          <a:off x="2489199" y="2104058"/>
          <a:ext cx="508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0" name="Equation" r:id="rId6" imgW="507960" imgH="253800" progId="Equation.DSMT4">
                  <p:embed/>
                </p:oleObj>
              </mc:Choice>
              <mc:Fallback>
                <p:oleObj name="Equation" r:id="rId6" imgW="5079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89199" y="2104058"/>
                        <a:ext cx="508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010899"/>
              </p:ext>
            </p:extLst>
          </p:nvPr>
        </p:nvGraphicFramePr>
        <p:xfrm>
          <a:off x="5103041" y="2100518"/>
          <a:ext cx="508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1" name="Equation" r:id="rId8" imgW="507960" imgH="253800" progId="Equation.DSMT4">
                  <p:embed/>
                </p:oleObj>
              </mc:Choice>
              <mc:Fallback>
                <p:oleObj name="Equation" r:id="rId8" imgW="5079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03041" y="2100518"/>
                        <a:ext cx="508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96971" y="2023549"/>
            <a:ext cx="1309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White noise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201894" y="1644593"/>
            <a:ext cx="1446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Narrow </a:t>
            </a:r>
          </a:p>
          <a:p>
            <a:r>
              <a:rPr lang="en-US" dirty="0" smtClean="0"/>
              <a:t>band motion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98781" y="2058829"/>
            <a:ext cx="188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Self-excited forces</a:t>
            </a:r>
          </a:p>
        </p:txBody>
      </p:sp>
    </p:spTree>
    <p:extLst>
      <p:ext uri="{BB962C8B-B14F-4D97-AF65-F5344CB8AC3E}">
        <p14:creationId xmlns:p14="http://schemas.microsoft.com/office/powerpoint/2010/main" val="360041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Rectangular spectrum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White noise not possible → Rectangular spectrum</a:t>
            </a:r>
          </a:p>
          <a:p>
            <a:endParaRPr lang="nb-NO" dirty="0"/>
          </a:p>
          <a:p>
            <a:endParaRPr lang="en-US" dirty="0"/>
          </a:p>
        </p:txBody>
      </p:sp>
      <p:pic>
        <p:nvPicPr>
          <p:cNvPr id="4" name="short random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2784471"/>
            <a:ext cx="6404998" cy="3600000"/>
          </a:xfrm>
          <a:prstGeom prst="rect">
            <a:avLst/>
          </a:prstGeom>
        </p:spPr>
      </p:pic>
      <p:cxnSp>
        <p:nvCxnSpPr>
          <p:cNvPr id="7" name="Straight Arrow Connector 6"/>
          <p:cNvCxnSpPr>
            <a:endCxn id="8" idx="1"/>
          </p:cNvCxnSpPr>
          <p:nvPr/>
        </p:nvCxnSpPr>
        <p:spPr>
          <a:xfrm>
            <a:off x="3136604" y="2133198"/>
            <a:ext cx="55644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693045" y="1893965"/>
            <a:ext cx="839972" cy="47846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8" idx="3"/>
          </p:cNvCxnSpPr>
          <p:nvPr/>
        </p:nvCxnSpPr>
        <p:spPr>
          <a:xfrm>
            <a:off x="4533017" y="2133198"/>
            <a:ext cx="51036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061615"/>
              </p:ext>
            </p:extLst>
          </p:nvPr>
        </p:nvGraphicFramePr>
        <p:xfrm>
          <a:off x="3859031" y="2002658"/>
          <a:ext cx="508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Equation" r:id="rId6" imgW="507960" imgH="253800" progId="Equation.DSMT4">
                  <p:embed/>
                </p:oleObj>
              </mc:Choice>
              <mc:Fallback>
                <p:oleObj name="Equation" r:id="rId6" imgW="5079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59031" y="2002658"/>
                        <a:ext cx="508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148222" y="1960969"/>
            <a:ext cx="188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Self-excited forces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1077673" y="1621385"/>
            <a:ext cx="21265" cy="66394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077673" y="2285331"/>
            <a:ext cx="105262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077673" y="1922638"/>
            <a:ext cx="616688" cy="362693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273764" y="192900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Motion</a:t>
            </a:r>
          </a:p>
        </p:txBody>
      </p:sp>
    </p:spTree>
    <p:extLst>
      <p:ext uri="{BB962C8B-B14F-4D97-AF65-F5344CB8AC3E}">
        <p14:creationId xmlns:p14="http://schemas.microsoft.com/office/powerpoint/2010/main" val="230597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Flutter vibration mode</a:t>
            </a:r>
            <a:endParaRPr lang="en-US" dirty="0"/>
          </a:p>
        </p:txBody>
      </p:sp>
      <p:pic>
        <p:nvPicPr>
          <p:cNvPr id="4" name="flutter all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2784471"/>
            <a:ext cx="6400001" cy="3600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Verify the load model along the structure</a:t>
            </a:r>
          </a:p>
          <a:p>
            <a:pPr lvl="1"/>
            <a:r>
              <a:rPr lang="en-US" dirty="0" smtClean="0"/>
              <a:t>The flutter mode is complex </a:t>
            </a:r>
          </a:p>
          <a:p>
            <a:pPr lvl="2"/>
            <a:r>
              <a:rPr lang="en-US" dirty="0" smtClean="0"/>
              <a:t>Time dependent</a:t>
            </a:r>
          </a:p>
          <a:p>
            <a:pPr lvl="2"/>
            <a:r>
              <a:rPr lang="en-US" dirty="0" smtClean="0"/>
              <a:t>The motion is different along the span (in particular for multimode flutter)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40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Aerodynamic derivatives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Rectangular spectrum 0→3Hz</a:t>
            </a:r>
          </a:p>
          <a:p>
            <a:pPr lvl="1"/>
            <a:r>
              <a:rPr lang="en-US" dirty="0" smtClean="0"/>
              <a:t>One velocity V=10 m/s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9" y="1872342"/>
            <a:ext cx="6371663" cy="424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1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Aerodynamic derivatives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Aerodynamic derivatives related to velocities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" y="1504404"/>
            <a:ext cx="5883605" cy="470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9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Aerodynamic derivatives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Aerodynamic derivatives related to displacements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83" y="1438915"/>
            <a:ext cx="5740491" cy="459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9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self-excited forces important?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Aerodynamic stiffness</a:t>
            </a:r>
          </a:p>
          <a:p>
            <a:r>
              <a:rPr lang="en-US" dirty="0" smtClean="0"/>
              <a:t>Aerodynamic damping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1" b="31649"/>
          <a:stretch/>
        </p:blipFill>
        <p:spPr>
          <a:xfrm>
            <a:off x="0" y="2852383"/>
            <a:ext cx="9144000" cy="338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5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Concluding</a:t>
            </a:r>
            <a:r>
              <a:rPr lang="nb-NO" dirty="0" smtClean="0"/>
              <a:t> </a:t>
            </a:r>
            <a:r>
              <a:rPr lang="nb-NO" dirty="0" err="1" smtClean="0"/>
              <a:t>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Unsteady models</a:t>
            </a:r>
          </a:p>
          <a:p>
            <a:pPr lvl="1"/>
            <a:r>
              <a:rPr lang="en-US" dirty="0" smtClean="0"/>
              <a:t>It is possible to include advanced unsteady models for self-excited forces in time domain</a:t>
            </a:r>
          </a:p>
          <a:p>
            <a:endParaRPr lang="en-US" dirty="0" smtClean="0"/>
          </a:p>
          <a:p>
            <a:r>
              <a:rPr lang="en-US" dirty="0" smtClean="0"/>
              <a:t>New experimental setup</a:t>
            </a:r>
          </a:p>
          <a:p>
            <a:pPr lvl="1"/>
            <a:r>
              <a:rPr lang="en-US" dirty="0" smtClean="0"/>
              <a:t>Easier to test the load models</a:t>
            </a:r>
          </a:p>
          <a:p>
            <a:endParaRPr lang="en-US" dirty="0" smtClean="0"/>
          </a:p>
          <a:p>
            <a:r>
              <a:rPr lang="en-US" dirty="0" smtClean="0"/>
              <a:t>Accuracy of the models</a:t>
            </a:r>
          </a:p>
          <a:p>
            <a:pPr lvl="1"/>
            <a:r>
              <a:rPr lang="en-US" dirty="0" smtClean="0"/>
              <a:t>We will look further into the accuracy of the current models</a:t>
            </a:r>
          </a:p>
          <a:p>
            <a:pPr lvl="2"/>
            <a:r>
              <a:rPr lang="en-US" dirty="0" smtClean="0"/>
              <a:t>The models might not work as well for some cross-sections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00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self-excited forces important?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Ultimate limit state</a:t>
            </a:r>
          </a:p>
          <a:p>
            <a:pPr lvl="1"/>
            <a:r>
              <a:rPr lang="en-US" dirty="0" smtClean="0"/>
              <a:t>Stability issues (Flutter, static divergence)</a:t>
            </a:r>
          </a:p>
          <a:p>
            <a:pPr lvl="1"/>
            <a:r>
              <a:rPr lang="en-US" dirty="0" smtClean="0"/>
              <a:t>Wind induced load effects strongly depends on damping</a:t>
            </a:r>
          </a:p>
          <a:p>
            <a:r>
              <a:rPr lang="en-US" dirty="0" smtClean="0"/>
              <a:t>Serviceability limit state</a:t>
            </a:r>
          </a:p>
          <a:p>
            <a:pPr lvl="1"/>
            <a:r>
              <a:rPr lang="en-US" dirty="0" smtClean="0"/>
              <a:t>Wind induced response strongly depends on damping</a:t>
            </a:r>
          </a:p>
          <a:p>
            <a:endParaRPr lang="en-US" dirty="0" smtClean="0"/>
          </a:p>
        </p:txBody>
      </p:sp>
      <p:pic>
        <p:nvPicPr>
          <p:cNvPr id="4" name="Picture 3" descr="EVS.jpg"/>
          <p:cNvPicPr>
            <a:picLocks noChangeAspect="1"/>
          </p:cNvPicPr>
          <p:nvPr/>
        </p:nvPicPr>
        <p:blipFill>
          <a:blip r:embed="rId2" cstate="print"/>
          <a:srcRect l="7476" t="6736" r="5901" b="10669"/>
          <a:stretch>
            <a:fillRect/>
          </a:stretch>
        </p:blipFill>
        <p:spPr>
          <a:xfrm>
            <a:off x="1223628" y="3392601"/>
            <a:ext cx="6696744" cy="255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6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Available models for self-excited forces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Quasi-steady models</a:t>
            </a:r>
          </a:p>
          <a:p>
            <a:pPr lvl="1"/>
            <a:r>
              <a:rPr lang="en-US" dirty="0" smtClean="0"/>
              <a:t>Neglects the fluid memory effect</a:t>
            </a:r>
          </a:p>
          <a:p>
            <a:pPr lvl="1"/>
            <a:r>
              <a:rPr lang="en-US" dirty="0" smtClean="0"/>
              <a:t>Can give inaccurate results</a:t>
            </a:r>
          </a:p>
          <a:p>
            <a:pPr lvl="1"/>
            <a:r>
              <a:rPr lang="en-US" dirty="0" smtClean="0"/>
              <a:t>Corrected quasi-steady theory can give excellent results, </a:t>
            </a:r>
            <a:r>
              <a:rPr lang="en-US" dirty="0" smtClean="0">
                <a:solidFill>
                  <a:srgbClr val="FF0000"/>
                </a:solidFill>
              </a:rPr>
              <a:t>if used correctly</a:t>
            </a:r>
          </a:p>
          <a:p>
            <a:r>
              <a:rPr lang="en-US" dirty="0" smtClean="0"/>
              <a:t>Unsteady models</a:t>
            </a:r>
          </a:p>
          <a:p>
            <a:pPr lvl="1"/>
            <a:r>
              <a:rPr lang="en-US" dirty="0" smtClean="0"/>
              <a:t>Easy to use in frequency domain</a:t>
            </a:r>
          </a:p>
          <a:p>
            <a:pPr lvl="1"/>
            <a:r>
              <a:rPr lang="en-US" dirty="0" smtClean="0"/>
              <a:t>Challenging in time domain? </a:t>
            </a:r>
            <a:r>
              <a:rPr lang="en-US" dirty="0" smtClean="0">
                <a:solidFill>
                  <a:schemeClr val="accent1"/>
                </a:solidFill>
              </a:rPr>
              <a:t>Depends on the quality of experimental data…</a:t>
            </a:r>
          </a:p>
          <a:p>
            <a:r>
              <a:rPr lang="en-US" dirty="0" smtClean="0"/>
              <a:t> Nonlinear models</a:t>
            </a:r>
          </a:p>
          <a:p>
            <a:pPr lvl="1"/>
            <a:r>
              <a:rPr lang="en-US" dirty="0" smtClean="0"/>
              <a:t>Most are based on quasi-steady assumptions</a:t>
            </a:r>
          </a:p>
          <a:p>
            <a:pPr lvl="1"/>
            <a:r>
              <a:rPr lang="en-US" dirty="0" smtClean="0"/>
              <a:t>Can be challenging to obtain all parameters for the unsteady models</a:t>
            </a:r>
          </a:p>
        </p:txBody>
      </p:sp>
    </p:spTree>
    <p:extLst>
      <p:ext uri="{BB962C8B-B14F-4D97-AF65-F5344CB8AC3E}">
        <p14:creationId xmlns:p14="http://schemas.microsoft.com/office/powerpoint/2010/main" val="377440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Wagner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Analytical </a:t>
            </a:r>
            <a:r>
              <a:rPr lang="en-GB" dirty="0"/>
              <a:t>expression (Wagner 1925)</a:t>
            </a:r>
            <a:endParaRPr lang="en-GB" dirty="0" smtClean="0"/>
          </a:p>
          <a:p>
            <a:pPr lvl="1"/>
            <a:r>
              <a:rPr lang="en-GB" dirty="0" smtClean="0"/>
              <a:t>Lift force after a step change in circulation (downwash)</a:t>
            </a:r>
          </a:p>
          <a:p>
            <a:pPr lvl="1"/>
            <a:r>
              <a:rPr lang="en-GB" dirty="0"/>
              <a:t>Potential flow, </a:t>
            </a:r>
            <a:r>
              <a:rPr lang="en-GB" dirty="0" err="1"/>
              <a:t>Kutta</a:t>
            </a:r>
            <a:r>
              <a:rPr lang="en-GB" dirty="0"/>
              <a:t> condition </a:t>
            </a:r>
          </a:p>
          <a:p>
            <a:pPr lvl="1"/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939812"/>
              </p:ext>
            </p:extLst>
          </p:nvPr>
        </p:nvGraphicFramePr>
        <p:xfrm>
          <a:off x="457200" y="4091319"/>
          <a:ext cx="1778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Equation" r:id="rId3" imgW="1777680" imgH="507960" progId="Equation.DSMT4">
                  <p:embed/>
                </p:oleObj>
              </mc:Choice>
              <mc:Fallback>
                <p:oleObj name="Equation" r:id="rId3" imgW="17776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091319"/>
                        <a:ext cx="17780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6633" y="3460714"/>
            <a:ext cx="3480167" cy="2864931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693981"/>
              </p:ext>
            </p:extLst>
          </p:nvPr>
        </p:nvGraphicFramePr>
        <p:xfrm>
          <a:off x="457200" y="4893180"/>
          <a:ext cx="3797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Equation" r:id="rId6" imgW="3797280" imgH="558720" progId="Equation.DSMT4">
                  <p:embed/>
                </p:oleObj>
              </mc:Choice>
              <mc:Fallback>
                <p:oleObj name="Equation" r:id="rId6" imgW="379728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7200" y="4893180"/>
                        <a:ext cx="3797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" y="2262727"/>
            <a:ext cx="3042855" cy="18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33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Theodorsen’s</a:t>
            </a:r>
            <a:r>
              <a:rPr lang="en-US" dirty="0" smtClean="0"/>
              <a:t>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Analytical expression (</a:t>
            </a:r>
            <a:r>
              <a:rPr lang="en-GB" dirty="0" err="1" smtClean="0"/>
              <a:t>Theodorsen</a:t>
            </a:r>
            <a:r>
              <a:rPr lang="en-GB" dirty="0" smtClean="0"/>
              <a:t> 1934)</a:t>
            </a:r>
          </a:p>
          <a:p>
            <a:pPr lvl="1"/>
            <a:r>
              <a:rPr lang="en-GB" dirty="0" smtClean="0"/>
              <a:t>Lift force for an oscillatory motion</a:t>
            </a:r>
          </a:p>
          <a:p>
            <a:pPr lvl="1"/>
            <a:r>
              <a:rPr lang="en-GB" dirty="0" smtClean="0"/>
              <a:t>Potential flow, </a:t>
            </a:r>
            <a:r>
              <a:rPr lang="en-GB" dirty="0" err="1"/>
              <a:t>K</a:t>
            </a:r>
            <a:r>
              <a:rPr lang="en-GB" dirty="0" err="1" smtClean="0"/>
              <a:t>utta</a:t>
            </a:r>
            <a:r>
              <a:rPr lang="en-GB" dirty="0" smtClean="0"/>
              <a:t> condition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268071"/>
              </p:ext>
            </p:extLst>
          </p:nvPr>
        </p:nvGraphicFramePr>
        <p:xfrm>
          <a:off x="457200" y="4344988"/>
          <a:ext cx="2336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Equation" r:id="rId3" imgW="2336760" imgH="507960" progId="Equation.DSMT4">
                  <p:embed/>
                </p:oleObj>
              </mc:Choice>
              <mc:Fallback>
                <p:oleObj name="Equation" r:id="rId3" imgW="233676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344988"/>
                        <a:ext cx="23368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2098" y="3497469"/>
            <a:ext cx="3714702" cy="28870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2385767"/>
            <a:ext cx="3042855" cy="18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0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Wagner vs </a:t>
            </a:r>
            <a:r>
              <a:rPr lang="en-US" dirty="0" err="1" smtClean="0"/>
              <a:t>Theodorsen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Constitutes a Fourier Transform pair (Garrick 1938)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Developed using the same assumptions, but for a different motion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254977"/>
              </p:ext>
            </p:extLst>
          </p:nvPr>
        </p:nvGraphicFramePr>
        <p:xfrm>
          <a:off x="975442" y="1655702"/>
          <a:ext cx="1816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Equation" r:id="rId3" imgW="1815840" imgH="317160" progId="Equation.DSMT4">
                  <p:embed/>
                </p:oleObj>
              </mc:Choice>
              <mc:Fallback>
                <p:oleObj name="Equation" r:id="rId3" imgW="181584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5442" y="1655702"/>
                        <a:ext cx="1816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3360514"/>
            <a:ext cx="3480167" cy="28649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4732" y="3349478"/>
            <a:ext cx="3714702" cy="28870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3262" y="3110534"/>
            <a:ext cx="1508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Step response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40795" y="3110534"/>
            <a:ext cx="2071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Frequency response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01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convolution theorem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Convolution in one domain equals point wise multiplication in the other domain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531723"/>
              </p:ext>
            </p:extLst>
          </p:nvPr>
        </p:nvGraphicFramePr>
        <p:xfrm>
          <a:off x="1041400" y="2330450"/>
          <a:ext cx="1866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6" name="Equation" r:id="rId3" imgW="1866600" imgH="469800" progId="Equation.DSMT4">
                  <p:embed/>
                </p:oleObj>
              </mc:Choice>
              <mc:Fallback>
                <p:oleObj name="Equation" r:id="rId3" imgW="18666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1400" y="2330450"/>
                        <a:ext cx="1866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153444"/>
              </p:ext>
            </p:extLst>
          </p:nvPr>
        </p:nvGraphicFramePr>
        <p:xfrm>
          <a:off x="1127125" y="4313010"/>
          <a:ext cx="1701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7" name="Equation" r:id="rId5" imgW="1701720" imgH="291960" progId="Equation.DSMT4">
                  <p:embed/>
                </p:oleObj>
              </mc:Choice>
              <mc:Fallback>
                <p:oleObj name="Equation" r:id="rId5" imgW="170172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7125" y="4313010"/>
                        <a:ext cx="17018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 flipV="1">
            <a:off x="2448741" y="4627512"/>
            <a:ext cx="8710" cy="2763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448741" y="4903831"/>
            <a:ext cx="37446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823210" y="4719165"/>
            <a:ext cx="950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FT input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2109106" y="4632597"/>
            <a:ext cx="8710" cy="6167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96044" y="5249357"/>
            <a:ext cx="70539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23210" y="5064690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FT IRF-&gt; FRF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304784" y="4632598"/>
            <a:ext cx="0" cy="9836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304784" y="5616206"/>
            <a:ext cx="15097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814500" y="5431540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FT Output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2372541" y="2693937"/>
            <a:ext cx="8710" cy="2763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72541" y="2970256"/>
            <a:ext cx="37446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747010" y="278559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 smtClean="0"/>
              <a:t>Input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2032906" y="2699022"/>
            <a:ext cx="8710" cy="6167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041616" y="3315781"/>
            <a:ext cx="70539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7010" y="3131115"/>
            <a:ext cx="2672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Impulse response function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1228584" y="2699023"/>
            <a:ext cx="0" cy="9836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228584" y="3682631"/>
            <a:ext cx="15097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738300" y="3497965"/>
            <a:ext cx="856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Output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29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6210</TotalTime>
  <Words>658</Words>
  <Application>Microsoft Office PowerPoint</Application>
  <PresentationFormat>On-screen Show (4:3)</PresentationFormat>
  <Paragraphs>174</Paragraphs>
  <Slides>30</Slides>
  <Notes>0</Notes>
  <HiddenSlides>0</HiddenSlides>
  <MMClips>4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Times New Roman</vt:lpstr>
      <vt:lpstr>Office-tema</vt:lpstr>
      <vt:lpstr>Equation</vt:lpstr>
      <vt:lpstr>Modelling of self-excited forces for long span bridges.</vt:lpstr>
      <vt:lpstr>What is self-excited forces?</vt:lpstr>
      <vt:lpstr>Why are self-excited forces important?</vt:lpstr>
      <vt:lpstr>Why are self-excited forces important?</vt:lpstr>
      <vt:lpstr>Available models for self-excited forces</vt:lpstr>
      <vt:lpstr>The Wagner function</vt:lpstr>
      <vt:lpstr>Theodorsen’s function</vt:lpstr>
      <vt:lpstr>Wagner vs Theodorsen</vt:lpstr>
      <vt:lpstr>The convolution theorem</vt:lpstr>
      <vt:lpstr>Aerodynamic derivatives</vt:lpstr>
      <vt:lpstr>Aerodynamic derivatives</vt:lpstr>
      <vt:lpstr>Aerodynamic derivatives</vt:lpstr>
      <vt:lpstr>Rational functions</vt:lpstr>
      <vt:lpstr>Convolution integrals</vt:lpstr>
      <vt:lpstr>State space model</vt:lpstr>
      <vt:lpstr>State space model</vt:lpstr>
      <vt:lpstr>Implementation in FE software</vt:lpstr>
      <vt:lpstr>Potential problems</vt:lpstr>
      <vt:lpstr>System identification</vt:lpstr>
      <vt:lpstr>A new experimental setup</vt:lpstr>
      <vt:lpstr>A new experimental setup</vt:lpstr>
      <vt:lpstr>Aerodynamic derivatives</vt:lpstr>
      <vt:lpstr>Aerodynamic derivatives</vt:lpstr>
      <vt:lpstr>Dynamic system driven by white noise</vt:lpstr>
      <vt:lpstr>Rectangular spectrum</vt:lpstr>
      <vt:lpstr>Flutter vibration mode</vt:lpstr>
      <vt:lpstr>Aerodynamic derivatives</vt:lpstr>
      <vt:lpstr>Aerodynamic derivatives</vt:lpstr>
      <vt:lpstr>Aerodynamic derivatives</vt:lpstr>
      <vt:lpstr>Concluding remarks</vt:lpstr>
    </vt:vector>
  </TitlesOfParts>
  <Company>NTNU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Kolbjørn Skarpnes</dc:creator>
  <cp:lastModifiedBy>Ole Øiseth</cp:lastModifiedBy>
  <cp:revision>231</cp:revision>
  <cp:lastPrinted>2016-08-31T07:36:09Z</cp:lastPrinted>
  <dcterms:created xsi:type="dcterms:W3CDTF">2013-06-10T16:56:09Z</dcterms:created>
  <dcterms:modified xsi:type="dcterms:W3CDTF">2016-11-01T07:21:12Z</dcterms:modified>
</cp:coreProperties>
</file>